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9" r:id="rId3"/>
    <p:sldId id="258" r:id="rId4"/>
    <p:sldId id="260" r:id="rId5"/>
    <p:sldId id="268" r:id="rId6"/>
    <p:sldId id="261" r:id="rId7"/>
    <p:sldId id="269" r:id="rId8"/>
    <p:sldId id="262" r:id="rId9"/>
    <p:sldId id="263" r:id="rId10"/>
    <p:sldId id="264" r:id="rId11"/>
    <p:sldId id="266" r:id="rId12"/>
    <p:sldId id="265" r:id="rId13"/>
    <p:sldId id="271" r:id="rId14"/>
    <p:sldId id="272" r:id="rId15"/>
    <p:sldId id="273" r:id="rId16"/>
    <p:sldId id="275" r:id="rId17"/>
    <p:sldId id="286" r:id="rId18"/>
    <p:sldId id="276" r:id="rId19"/>
    <p:sldId id="279" r:id="rId20"/>
    <p:sldId id="278" r:id="rId21"/>
    <p:sldId id="277" r:id="rId22"/>
    <p:sldId id="280" r:id="rId23"/>
    <p:sldId id="281" r:id="rId24"/>
    <p:sldId id="282" r:id="rId25"/>
    <p:sldId id="283" r:id="rId26"/>
    <p:sldId id="284" r:id="rId27"/>
    <p:sldId id="285"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1" r:id="rId52"/>
    <p:sldId id="312" r:id="rId53"/>
    <p:sldId id="331" r:id="rId54"/>
    <p:sldId id="313" r:id="rId55"/>
    <p:sldId id="314" r:id="rId56"/>
    <p:sldId id="316" r:id="rId57"/>
    <p:sldId id="315" r:id="rId58"/>
    <p:sldId id="318" r:id="rId59"/>
    <p:sldId id="317" r:id="rId60"/>
    <p:sldId id="319" r:id="rId61"/>
    <p:sldId id="320" r:id="rId62"/>
    <p:sldId id="321" r:id="rId63"/>
    <p:sldId id="322" r:id="rId64"/>
    <p:sldId id="323" r:id="rId65"/>
    <p:sldId id="324" r:id="rId66"/>
    <p:sldId id="325" r:id="rId67"/>
    <p:sldId id="326" r:id="rId68"/>
    <p:sldId id="327" r:id="rId69"/>
    <p:sldId id="329" r:id="rId70"/>
    <p:sldId id="328" r:id="rId71"/>
    <p:sldId id="274" r:id="rId72"/>
    <p:sldId id="330" r:id="rId73"/>
    <p:sldId id="333" r:id="rId7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Felipe Nicolaci Pimentel" initials="JFNP" lastIdx="1" clrIdx="0">
    <p:extLst>
      <p:ext uri="{19B8F6BF-5375-455C-9EA6-DF929625EA0E}">
        <p15:presenceInfo xmlns:p15="http://schemas.microsoft.com/office/powerpoint/2012/main" userId="ad996c092fe38a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B55"/>
    <a:srgbClr val="2D6B52"/>
    <a:srgbClr val="469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51" autoAdjust="0"/>
    <p:restoredTop sz="84091" autoAdjust="0"/>
  </p:normalViewPr>
  <p:slideViewPr>
    <p:cSldViewPr>
      <p:cViewPr varScale="1">
        <p:scale>
          <a:sx n="116" d="100"/>
          <a:sy n="116" d="100"/>
        </p:scale>
        <p:origin x="56" y="10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02/04/2019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extLst>
      <p:ext uri="{BB962C8B-B14F-4D97-AF65-F5344CB8AC3E}">
        <p14:creationId xmlns:p14="http://schemas.microsoft.com/office/powerpoint/2010/main" val="16635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6439446" cy="1080000"/>
          </a:xfrm>
          <a:noFill/>
          <a:ln w="38100">
            <a:noFill/>
          </a:ln>
        </p:spPr>
        <p:txBody>
          <a:bodyPr anchor="ctr">
            <a:normAutofit lnSpcReduction="10000"/>
          </a:bodyPr>
          <a:lstStyle>
            <a:lvl1pPr algn="ctr">
              <a:buNone/>
              <a:defRPr/>
            </a:lvl1pPr>
          </a:lstStyle>
          <a:p>
            <a:r>
              <a:rPr lang="en-US">
                <a:solidFill>
                  <a:schemeClr val="tx1"/>
                </a:solidFill>
              </a:rPr>
              <a:t>Click to edit Master subtitle style</a:t>
            </a:r>
            <a:endParaRPr lang="pt-BR" dirty="0">
              <a:solidFill>
                <a:schemeClr val="tx1"/>
              </a:solidFill>
            </a:endParaRP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6198" y="5828241"/>
            <a:ext cx="1146706" cy="1009212"/>
          </a:xfrm>
          <a:prstGeom prst="rect">
            <a:avLst/>
          </a:prstGeom>
        </p:spPr>
      </p:pic>
      <p:sp>
        <p:nvSpPr>
          <p:cNvPr id="5" name="Title 4"/>
          <p:cNvSpPr>
            <a:spLocks noGrp="1"/>
          </p:cNvSpPr>
          <p:nvPr>
            <p:ph type="title"/>
          </p:nvPr>
        </p:nvSpPr>
        <p:spPr>
          <a:xfrm>
            <a:off x="0" y="0"/>
            <a:ext cx="9144000" cy="1844824"/>
          </a:xfrm>
        </p:spPr>
        <p:txBody>
          <a:bodyPr/>
          <a:lstStyle>
            <a:lvl1pPr>
              <a:defRPr sz="4400">
                <a:solidFill>
                  <a:schemeClr val="bg1"/>
                </a:solidFill>
                <a:effectLst>
                  <a:outerShdw blurRad="50800" dist="38100" dir="2700000" algn="tl" rotWithShape="0">
                    <a:srgbClr val="000000">
                      <a:alpha val="43000"/>
                    </a:srgbClr>
                  </a:outerShdw>
                </a:effectLst>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p:cNvSpPr>
            <a:spLocks noGrp="1"/>
          </p:cNvSpPr>
          <p:nvPr>
            <p:ph type="dt" sz="half" idx="10"/>
          </p:nvPr>
        </p:nvSpPr>
        <p:spPr/>
        <p:txBody>
          <a:body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p:cNvSpPr>
            <a:spLocks noGrp="1"/>
          </p:cNvSpPr>
          <p:nvPr>
            <p:ph type="dt" sz="half" idx="10"/>
          </p:nvPr>
        </p:nvSpPr>
        <p:spPr/>
        <p:txBody>
          <a:bodyPr/>
          <a:lstStyle>
            <a:lvl1pPr>
              <a:defRPr/>
            </a:lvl1p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a:t>Click to edit Master title style</a:t>
            </a:r>
            <a:endParaRPr lang="pt-BR" noProof="0"/>
          </a:p>
        </p:txBody>
      </p:sp>
      <p:sp>
        <p:nvSpPr>
          <p:cNvPr id="3" name="Espaço Reservado para Conteúdo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pt-BR" noProof="0"/>
          </a:p>
        </p:txBody>
      </p:sp>
      <p:sp>
        <p:nvSpPr>
          <p:cNvPr id="4" name="Espaço Reservado para Data 3"/>
          <p:cNvSpPr>
            <a:spLocks noGrp="1"/>
          </p:cNvSpPr>
          <p:nvPr>
            <p:ph type="dt" sz="half" idx="10"/>
          </p:nvPr>
        </p:nvSpPr>
        <p:spPr/>
        <p:txBody>
          <a:body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Espaço Reservado para Data 3"/>
          <p:cNvSpPr>
            <a:spLocks noGrp="1"/>
          </p:cNvSpPr>
          <p:nvPr>
            <p:ph type="dt" sz="half" idx="10"/>
          </p:nvPr>
        </p:nvSpPr>
        <p:spPr/>
        <p:txBody>
          <a:body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Espaço Reservado para Data 4"/>
          <p:cNvSpPr>
            <a:spLocks noGrp="1"/>
          </p:cNvSpPr>
          <p:nvPr>
            <p:ph type="dt" sz="half" idx="10"/>
          </p:nvPr>
        </p:nvSpPr>
        <p:spPr/>
        <p:txBody>
          <a:bodyPr/>
          <a:lstStyle/>
          <a:p>
            <a:r>
              <a:rPr lang="en-US"/>
              <a:t>João Felipe Pimentel</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Espaço Reservado para Data 6"/>
          <p:cNvSpPr>
            <a:spLocks noGrp="1"/>
          </p:cNvSpPr>
          <p:nvPr>
            <p:ph type="dt" sz="half" idx="10"/>
          </p:nvPr>
        </p:nvSpPr>
        <p:spPr/>
        <p:txBody>
          <a:bodyPr/>
          <a:lstStyle/>
          <a:p>
            <a:r>
              <a:rPr lang="en-US"/>
              <a:t>João Felipe Pimentel</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pt-BR"/>
          </a:p>
        </p:txBody>
      </p:sp>
      <p:sp>
        <p:nvSpPr>
          <p:cNvPr id="3" name="Espaço Reservado para Data 2"/>
          <p:cNvSpPr>
            <a:spLocks noGrp="1"/>
          </p:cNvSpPr>
          <p:nvPr>
            <p:ph type="dt" sz="half" idx="10"/>
          </p:nvPr>
        </p:nvSpPr>
        <p:spPr/>
        <p:txBody>
          <a:bodyPr/>
          <a:lstStyle/>
          <a:p>
            <a:r>
              <a:rPr lang="en-US"/>
              <a:t>João Felipe Pimentel</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en-US"/>
              <a:t>João Felipe Pimentel</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ço Reservado para Data 4"/>
          <p:cNvSpPr>
            <a:spLocks noGrp="1"/>
          </p:cNvSpPr>
          <p:nvPr>
            <p:ph type="dt" sz="half" idx="10"/>
          </p:nvPr>
        </p:nvSpPr>
        <p:spPr/>
        <p:txBody>
          <a:bodyPr/>
          <a:lstStyle/>
          <a:p>
            <a:r>
              <a:rPr lang="en-US"/>
              <a:t>João Felipe Pimentel</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ço Reservado para Data 4"/>
          <p:cNvSpPr>
            <a:spLocks noGrp="1"/>
          </p:cNvSpPr>
          <p:nvPr>
            <p:ph type="dt" sz="half" idx="10"/>
          </p:nvPr>
        </p:nvSpPr>
        <p:spPr/>
        <p:txBody>
          <a:bodyPr/>
          <a:lstStyle/>
          <a:p>
            <a:r>
              <a:rPr lang="en-US"/>
              <a:t>João Felipe Pimentel</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13" cstate="screen"/>
          <a:srcRect/>
          <a:stretch>
            <a:fillRect/>
          </a:stretch>
        </p:blipFill>
        <p:spPr bwMode="auto">
          <a:xfrm>
            <a:off x="8209923" y="44624"/>
            <a:ext cx="944113" cy="684000"/>
          </a:xfrm>
          <a:prstGeom prst="rect">
            <a:avLst/>
          </a:prstGeom>
          <a:noFill/>
          <a:ln w="9525">
            <a:noFill/>
            <a:miter lim="800000"/>
            <a:headEnd/>
            <a:tailEnd/>
          </a:ln>
          <a:effectLst/>
        </p:spPr>
      </p:pic>
      <p:sp>
        <p:nvSpPr>
          <p:cNvPr id="40" name="Retângulo 39"/>
          <p:cNvSpPr/>
          <p:nvPr userDrawn="1"/>
        </p:nvSpPr>
        <p:spPr>
          <a:xfrm>
            <a:off x="0" y="6500834"/>
            <a:ext cx="9144000" cy="357166"/>
          </a:xfrm>
          <a:prstGeom prst="rect">
            <a:avLst/>
          </a:prstGeom>
          <a:solidFill>
            <a:srgbClr val="306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917594" y="188640"/>
            <a:ext cx="7308812" cy="1143000"/>
          </a:xfrm>
          <a:prstGeom prst="rect">
            <a:avLst/>
          </a:prstGeom>
        </p:spPr>
        <p:txBody>
          <a:bodyPr vert="horz" lIns="91440" tIns="45720" rIns="91440" bIns="45720" rtlCol="0" anchor="ctr">
            <a:noAutofit/>
          </a:bodyPr>
          <a:lstStyle/>
          <a:p>
            <a:r>
              <a:rPr lang="pt-BR" dirty="0"/>
              <a:t>Clique para editar o estilo do título mestre</a:t>
            </a:r>
          </a:p>
        </p:txBody>
      </p:sp>
      <p:sp>
        <p:nvSpPr>
          <p:cNvPr id="3" name="Espaço Reservado para Texto 2"/>
          <p:cNvSpPr>
            <a:spLocks noGrp="1"/>
          </p:cNvSpPr>
          <p:nvPr>
            <p:ph type="body" idx="1"/>
          </p:nvPr>
        </p:nvSpPr>
        <p:spPr>
          <a:xfrm>
            <a:off x="251520" y="1628800"/>
            <a:ext cx="8640960" cy="4608512"/>
          </a:xfrm>
          <a:prstGeom prst="rect">
            <a:avLst/>
          </a:prstGeom>
        </p:spPr>
        <p:txBody>
          <a:bodyPr vert="horz" lIns="91440" tIns="45720" rIns="91440" bIns="45720" rtlCol="0">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en-US"/>
              <a:t>João Felipe Pimentel</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a:t>Ferramenta de Snowballing</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1" name="Picture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35294" y="732183"/>
            <a:ext cx="691498" cy="6085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ozilla/geckodriver/releas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pt-BR" dirty="0"/>
              <a:t>João Felipe Pimentel</a:t>
            </a:r>
            <a:endParaRPr lang="en-US" dirty="0"/>
          </a:p>
        </p:txBody>
      </p:sp>
      <p:sp>
        <p:nvSpPr>
          <p:cNvPr id="3" name="Title 2"/>
          <p:cNvSpPr>
            <a:spLocks noGrp="1"/>
          </p:cNvSpPr>
          <p:nvPr>
            <p:ph type="title"/>
          </p:nvPr>
        </p:nvSpPr>
        <p:spPr/>
        <p:txBody>
          <a:bodyPr/>
          <a:lstStyle/>
          <a:p>
            <a:r>
              <a:rPr lang="pt-BR" dirty="0"/>
              <a:t>Ferramenta de </a:t>
            </a:r>
            <a:r>
              <a:rPr lang="pt-BR" dirty="0" err="1"/>
              <a:t>Snowballing</a:t>
            </a:r>
            <a:endParaRPr lang="en-US" dirty="0"/>
          </a:p>
        </p:txBody>
      </p:sp>
      <p:sp>
        <p:nvSpPr>
          <p:cNvPr id="4" name="TextBox 3">
            <a:extLst>
              <a:ext uri="{FF2B5EF4-FFF2-40B4-BE49-F238E27FC236}">
                <a16:creationId xmlns:a16="http://schemas.microsoft.com/office/drawing/2014/main" id="{5A23BFB3-8C29-4F1C-B57A-CD76A4A2A9F9}"/>
              </a:ext>
            </a:extLst>
          </p:cNvPr>
          <p:cNvSpPr txBox="1"/>
          <p:nvPr/>
        </p:nvSpPr>
        <p:spPr>
          <a:xfrm>
            <a:off x="3581400" y="3349746"/>
            <a:ext cx="5585183" cy="46166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none" rtlCol="0">
            <a:spAutoFit/>
          </a:bodyPr>
          <a:lstStyle/>
          <a:p>
            <a:r>
              <a:rPr lang="en-US" sz="2400" dirty="0">
                <a:solidFill>
                  <a:schemeClr val="bg1"/>
                </a:solidFill>
              </a:rPr>
              <a:t>https://github.com/JoaoFelipe/snowballing</a:t>
            </a:r>
          </a:p>
        </p:txBody>
      </p:sp>
    </p:spTree>
    <p:extLst>
      <p:ext uri="{BB962C8B-B14F-4D97-AF65-F5344CB8AC3E}">
        <p14:creationId xmlns:p14="http://schemas.microsoft.com/office/powerpoint/2010/main" val="30773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Forward</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BC04F05-0330-4D5E-BFE9-C30D3B053F67}"/>
              </a:ext>
            </a:extLst>
          </p:cNvPr>
          <p:cNvSpPr/>
          <p:nvPr/>
        </p:nvSpPr>
        <p:spPr>
          <a:xfrm>
            <a:off x="5166993"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32B273A0-2A4C-4851-A143-F9DB842A4B82}"/>
              </a:ext>
            </a:extLst>
          </p:cNvPr>
          <p:cNvSpPr txBox="1"/>
          <p:nvPr/>
        </p:nvSpPr>
        <p:spPr>
          <a:xfrm>
            <a:off x="6016131" y="4267200"/>
            <a:ext cx="441146" cy="369332"/>
          </a:xfrm>
          <a:prstGeom prst="rect">
            <a:avLst/>
          </a:prstGeom>
          <a:noFill/>
        </p:spPr>
        <p:txBody>
          <a:bodyPr wrap="none" rtlCol="0">
            <a:spAutoFit/>
          </a:bodyPr>
          <a:lstStyle/>
          <a:p>
            <a:r>
              <a:rPr lang="pt-BR" b="1" dirty="0"/>
              <a:t>A5</a:t>
            </a:r>
            <a:endParaRPr lang="en-US" b="1" dirty="0"/>
          </a:p>
        </p:txBody>
      </p:sp>
      <p:sp>
        <p:nvSpPr>
          <p:cNvPr id="29" name="TextBox 28">
            <a:extLst>
              <a:ext uri="{FF2B5EF4-FFF2-40B4-BE49-F238E27FC236}">
                <a16:creationId xmlns:a16="http://schemas.microsoft.com/office/drawing/2014/main" id="{C271D218-0F5E-496E-86E2-8BEE205443BC}"/>
              </a:ext>
            </a:extLst>
          </p:cNvPr>
          <p:cNvSpPr txBox="1"/>
          <p:nvPr/>
        </p:nvSpPr>
        <p:spPr>
          <a:xfrm>
            <a:off x="6012925" y="3657600"/>
            <a:ext cx="441146" cy="369332"/>
          </a:xfrm>
          <a:prstGeom prst="rect">
            <a:avLst/>
          </a:prstGeom>
          <a:noFill/>
        </p:spPr>
        <p:txBody>
          <a:bodyPr wrap="none" rtlCol="0">
            <a:spAutoFit/>
          </a:bodyPr>
          <a:lstStyle/>
          <a:p>
            <a:r>
              <a:rPr lang="pt-BR" b="1" dirty="0"/>
              <a:t>A1</a:t>
            </a:r>
            <a:endParaRPr lang="en-US" b="1" dirty="0"/>
          </a:p>
        </p:txBody>
      </p:sp>
      <p:sp>
        <p:nvSpPr>
          <p:cNvPr id="30" name="TextBox 29">
            <a:extLst>
              <a:ext uri="{FF2B5EF4-FFF2-40B4-BE49-F238E27FC236}">
                <a16:creationId xmlns:a16="http://schemas.microsoft.com/office/drawing/2014/main" id="{94503305-CAAF-4610-B6D7-D86394AABEAF}"/>
              </a:ext>
            </a:extLst>
          </p:cNvPr>
          <p:cNvSpPr txBox="1"/>
          <p:nvPr/>
        </p:nvSpPr>
        <p:spPr>
          <a:xfrm>
            <a:off x="6016131" y="4572000"/>
            <a:ext cx="434734" cy="369332"/>
          </a:xfrm>
          <a:prstGeom prst="rect">
            <a:avLst/>
          </a:prstGeom>
          <a:noFill/>
        </p:spPr>
        <p:txBody>
          <a:bodyPr wrap="none" rtlCol="0">
            <a:spAutoFit/>
          </a:bodyPr>
          <a:lstStyle/>
          <a:p>
            <a:r>
              <a:rPr lang="pt-BR" dirty="0"/>
              <a:t>A7</a:t>
            </a:r>
            <a:endParaRPr lang="en-US" dirty="0"/>
          </a:p>
        </p:txBody>
      </p:sp>
      <p:sp>
        <p:nvSpPr>
          <p:cNvPr id="31" name="Arrow: Curved Down 30">
            <a:extLst>
              <a:ext uri="{FF2B5EF4-FFF2-40B4-BE49-F238E27FC236}">
                <a16:creationId xmlns:a16="http://schemas.microsoft.com/office/drawing/2014/main" id="{E71D17A2-DCF9-42EC-A880-90C1225690E6}"/>
              </a:ext>
            </a:extLst>
          </p:cNvPr>
          <p:cNvSpPr/>
          <p:nvPr/>
        </p:nvSpPr>
        <p:spPr>
          <a:xfrm>
            <a:off x="4953000" y="2971800"/>
            <a:ext cx="2666999"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AD549D90-37D8-42BF-93DD-4AE1D7BFB449}"/>
              </a:ext>
            </a:extLst>
          </p:cNvPr>
          <p:cNvSpPr txBox="1"/>
          <p:nvPr/>
        </p:nvSpPr>
        <p:spPr>
          <a:xfrm>
            <a:off x="6012925" y="3962400"/>
            <a:ext cx="441146" cy="369332"/>
          </a:xfrm>
          <a:prstGeom prst="rect">
            <a:avLst/>
          </a:prstGeom>
          <a:noFill/>
        </p:spPr>
        <p:txBody>
          <a:bodyPr wrap="none" rtlCol="0">
            <a:spAutoFit/>
          </a:bodyPr>
          <a:lstStyle/>
          <a:p>
            <a:r>
              <a:rPr lang="pt-BR" b="1" dirty="0"/>
              <a:t>A3</a:t>
            </a:r>
            <a:endParaRPr lang="en-US" b="1" dirty="0"/>
          </a:p>
        </p:txBody>
      </p:sp>
      <p:sp>
        <p:nvSpPr>
          <p:cNvPr id="35" name="TextBox 34">
            <a:extLst>
              <a:ext uri="{FF2B5EF4-FFF2-40B4-BE49-F238E27FC236}">
                <a16:creationId xmlns:a16="http://schemas.microsoft.com/office/drawing/2014/main" id="{C5AFD0A2-96CB-4819-8F32-06EF4B7A0F19}"/>
              </a:ext>
            </a:extLst>
          </p:cNvPr>
          <p:cNvSpPr txBox="1"/>
          <p:nvPr/>
        </p:nvSpPr>
        <p:spPr>
          <a:xfrm>
            <a:off x="6019800" y="5322706"/>
            <a:ext cx="434734" cy="369332"/>
          </a:xfrm>
          <a:prstGeom prst="rect">
            <a:avLst/>
          </a:prstGeom>
          <a:noFill/>
        </p:spPr>
        <p:txBody>
          <a:bodyPr wrap="none" rtlCol="0">
            <a:spAutoFit/>
          </a:bodyPr>
          <a:lstStyle/>
          <a:p>
            <a:r>
              <a:rPr lang="pt-BR" dirty="0">
                <a:solidFill>
                  <a:srgbClr val="C00000"/>
                </a:solidFill>
              </a:rPr>
              <a:t>A9</a:t>
            </a:r>
            <a:endParaRPr lang="en-US" dirty="0">
              <a:solidFill>
                <a:srgbClr val="C00000"/>
              </a:solidFill>
            </a:endParaRPr>
          </a:p>
        </p:txBody>
      </p:sp>
      <p:sp>
        <p:nvSpPr>
          <p:cNvPr id="37" name="TextBox 36">
            <a:extLst>
              <a:ext uri="{FF2B5EF4-FFF2-40B4-BE49-F238E27FC236}">
                <a16:creationId xmlns:a16="http://schemas.microsoft.com/office/drawing/2014/main" id="{2C0C846D-2F84-49D9-8407-014119CF7E7B}"/>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8" name="TextBox 37">
            <a:extLst>
              <a:ext uri="{FF2B5EF4-FFF2-40B4-BE49-F238E27FC236}">
                <a16:creationId xmlns:a16="http://schemas.microsoft.com/office/drawing/2014/main" id="{3E388CF2-3D04-48C7-98A1-C11403A446A6}"/>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9" name="TextBox 38">
            <a:extLst>
              <a:ext uri="{FF2B5EF4-FFF2-40B4-BE49-F238E27FC236}">
                <a16:creationId xmlns:a16="http://schemas.microsoft.com/office/drawing/2014/main" id="{D6005036-627F-49AD-8D13-3E8C741516C3}"/>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spTree>
    <p:extLst>
      <p:ext uri="{BB962C8B-B14F-4D97-AF65-F5344CB8AC3E}">
        <p14:creationId xmlns:p14="http://schemas.microsoft.com/office/powerpoint/2010/main" val="2962284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Referências e Citações</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BC04F05-0330-4D5E-BFE9-C30D3B053F67}"/>
              </a:ext>
            </a:extLst>
          </p:cNvPr>
          <p:cNvSpPr/>
          <p:nvPr/>
        </p:nvSpPr>
        <p:spPr>
          <a:xfrm>
            <a:off x="5166993"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32B273A0-2A4C-4851-A143-F9DB842A4B82}"/>
              </a:ext>
            </a:extLst>
          </p:cNvPr>
          <p:cNvSpPr txBox="1"/>
          <p:nvPr/>
        </p:nvSpPr>
        <p:spPr>
          <a:xfrm>
            <a:off x="6016131" y="4267200"/>
            <a:ext cx="441146" cy="369332"/>
          </a:xfrm>
          <a:prstGeom prst="rect">
            <a:avLst/>
          </a:prstGeom>
          <a:noFill/>
        </p:spPr>
        <p:txBody>
          <a:bodyPr wrap="none" rtlCol="0">
            <a:spAutoFit/>
          </a:bodyPr>
          <a:lstStyle/>
          <a:p>
            <a:r>
              <a:rPr lang="pt-BR" b="1" dirty="0"/>
              <a:t>A5</a:t>
            </a:r>
            <a:endParaRPr lang="en-US" b="1" dirty="0"/>
          </a:p>
        </p:txBody>
      </p:sp>
      <p:sp>
        <p:nvSpPr>
          <p:cNvPr id="29" name="TextBox 28">
            <a:extLst>
              <a:ext uri="{FF2B5EF4-FFF2-40B4-BE49-F238E27FC236}">
                <a16:creationId xmlns:a16="http://schemas.microsoft.com/office/drawing/2014/main" id="{C271D218-0F5E-496E-86E2-8BEE205443BC}"/>
              </a:ext>
            </a:extLst>
          </p:cNvPr>
          <p:cNvSpPr txBox="1"/>
          <p:nvPr/>
        </p:nvSpPr>
        <p:spPr>
          <a:xfrm>
            <a:off x="6012925" y="3657600"/>
            <a:ext cx="441146" cy="369332"/>
          </a:xfrm>
          <a:prstGeom prst="rect">
            <a:avLst/>
          </a:prstGeom>
          <a:noFill/>
        </p:spPr>
        <p:txBody>
          <a:bodyPr wrap="none" rtlCol="0">
            <a:spAutoFit/>
          </a:bodyPr>
          <a:lstStyle/>
          <a:p>
            <a:r>
              <a:rPr lang="pt-BR" b="1" dirty="0"/>
              <a:t>A1</a:t>
            </a:r>
            <a:endParaRPr lang="en-US" b="1" dirty="0"/>
          </a:p>
        </p:txBody>
      </p:sp>
      <p:sp>
        <p:nvSpPr>
          <p:cNvPr id="30" name="TextBox 29">
            <a:extLst>
              <a:ext uri="{FF2B5EF4-FFF2-40B4-BE49-F238E27FC236}">
                <a16:creationId xmlns:a16="http://schemas.microsoft.com/office/drawing/2014/main" id="{94503305-CAAF-4610-B6D7-D86394AABEAF}"/>
              </a:ext>
            </a:extLst>
          </p:cNvPr>
          <p:cNvSpPr txBox="1"/>
          <p:nvPr/>
        </p:nvSpPr>
        <p:spPr>
          <a:xfrm>
            <a:off x="6016131" y="4572000"/>
            <a:ext cx="434734" cy="369332"/>
          </a:xfrm>
          <a:prstGeom prst="rect">
            <a:avLst/>
          </a:prstGeom>
          <a:noFill/>
        </p:spPr>
        <p:txBody>
          <a:bodyPr wrap="none" rtlCol="0">
            <a:spAutoFit/>
          </a:bodyPr>
          <a:lstStyle/>
          <a:p>
            <a:r>
              <a:rPr lang="pt-BR" dirty="0"/>
              <a:t>A7</a:t>
            </a:r>
            <a:endParaRPr lang="en-US" dirty="0"/>
          </a:p>
        </p:txBody>
      </p:sp>
      <p:sp>
        <p:nvSpPr>
          <p:cNvPr id="31" name="Arrow: Curved Down 30">
            <a:extLst>
              <a:ext uri="{FF2B5EF4-FFF2-40B4-BE49-F238E27FC236}">
                <a16:creationId xmlns:a16="http://schemas.microsoft.com/office/drawing/2014/main" id="{E71D17A2-DCF9-42EC-A880-90C1225690E6}"/>
              </a:ext>
            </a:extLst>
          </p:cNvPr>
          <p:cNvSpPr/>
          <p:nvPr/>
        </p:nvSpPr>
        <p:spPr>
          <a:xfrm>
            <a:off x="4953000" y="2971800"/>
            <a:ext cx="2666999"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AD549D90-37D8-42BF-93DD-4AE1D7BFB449}"/>
              </a:ext>
            </a:extLst>
          </p:cNvPr>
          <p:cNvSpPr txBox="1"/>
          <p:nvPr/>
        </p:nvSpPr>
        <p:spPr>
          <a:xfrm>
            <a:off x="6012925" y="3962400"/>
            <a:ext cx="441146" cy="369332"/>
          </a:xfrm>
          <a:prstGeom prst="rect">
            <a:avLst/>
          </a:prstGeom>
          <a:noFill/>
        </p:spPr>
        <p:txBody>
          <a:bodyPr wrap="none" rtlCol="0">
            <a:spAutoFit/>
          </a:bodyPr>
          <a:lstStyle/>
          <a:p>
            <a:r>
              <a:rPr lang="pt-BR" b="1" dirty="0"/>
              <a:t>A3</a:t>
            </a:r>
            <a:endParaRPr lang="en-US" b="1" dirty="0"/>
          </a:p>
        </p:txBody>
      </p:sp>
      <p:sp>
        <p:nvSpPr>
          <p:cNvPr id="34" name="TextBox 33">
            <a:extLst>
              <a:ext uri="{FF2B5EF4-FFF2-40B4-BE49-F238E27FC236}">
                <a16:creationId xmlns:a16="http://schemas.microsoft.com/office/drawing/2014/main" id="{53272930-BAB2-48F4-8128-08749B9CFF5E}"/>
              </a:ext>
            </a:extLst>
          </p:cNvPr>
          <p:cNvSpPr txBox="1"/>
          <p:nvPr/>
        </p:nvSpPr>
        <p:spPr>
          <a:xfrm>
            <a:off x="1788706" y="4724400"/>
            <a:ext cx="551754" cy="369332"/>
          </a:xfrm>
          <a:prstGeom prst="rect">
            <a:avLst/>
          </a:prstGeom>
          <a:noFill/>
        </p:spPr>
        <p:txBody>
          <a:bodyPr wrap="none" rtlCol="0">
            <a:spAutoFit/>
          </a:bodyPr>
          <a:lstStyle/>
          <a:p>
            <a:r>
              <a:rPr lang="pt-BR" dirty="0"/>
              <a:t>A10</a:t>
            </a:r>
            <a:endParaRPr lang="en-US" dirty="0"/>
          </a:p>
        </p:txBody>
      </p:sp>
      <p:sp>
        <p:nvSpPr>
          <p:cNvPr id="35" name="TextBox 34">
            <a:extLst>
              <a:ext uri="{FF2B5EF4-FFF2-40B4-BE49-F238E27FC236}">
                <a16:creationId xmlns:a16="http://schemas.microsoft.com/office/drawing/2014/main" id="{C5AFD0A2-96CB-4819-8F32-06EF4B7A0F19}"/>
              </a:ext>
            </a:extLst>
          </p:cNvPr>
          <p:cNvSpPr txBox="1"/>
          <p:nvPr/>
        </p:nvSpPr>
        <p:spPr>
          <a:xfrm>
            <a:off x="6019800" y="5322706"/>
            <a:ext cx="434734" cy="369332"/>
          </a:xfrm>
          <a:prstGeom prst="rect">
            <a:avLst/>
          </a:prstGeom>
          <a:noFill/>
        </p:spPr>
        <p:txBody>
          <a:bodyPr wrap="none" rtlCol="0">
            <a:spAutoFit/>
          </a:bodyPr>
          <a:lstStyle/>
          <a:p>
            <a:r>
              <a:rPr lang="pt-BR" dirty="0">
                <a:solidFill>
                  <a:srgbClr val="C00000"/>
                </a:solidFill>
              </a:rPr>
              <a:t>A9</a:t>
            </a:r>
            <a:endParaRPr lang="en-US" dirty="0">
              <a:solidFill>
                <a:srgbClr val="C00000"/>
              </a:solidFill>
            </a:endParaRPr>
          </a:p>
        </p:txBody>
      </p:sp>
      <p:sp>
        <p:nvSpPr>
          <p:cNvPr id="37" name="TextBox 36">
            <a:extLst>
              <a:ext uri="{FF2B5EF4-FFF2-40B4-BE49-F238E27FC236}">
                <a16:creationId xmlns:a16="http://schemas.microsoft.com/office/drawing/2014/main" id="{2C0C846D-2F84-49D9-8407-014119CF7E7B}"/>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8" name="TextBox 37">
            <a:extLst>
              <a:ext uri="{FF2B5EF4-FFF2-40B4-BE49-F238E27FC236}">
                <a16:creationId xmlns:a16="http://schemas.microsoft.com/office/drawing/2014/main" id="{3E388CF2-3D04-48C7-98A1-C11403A446A6}"/>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9" name="TextBox 38">
            <a:extLst>
              <a:ext uri="{FF2B5EF4-FFF2-40B4-BE49-F238E27FC236}">
                <a16:creationId xmlns:a16="http://schemas.microsoft.com/office/drawing/2014/main" id="{D6005036-627F-49AD-8D13-3E8C741516C3}"/>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cxnSp>
        <p:nvCxnSpPr>
          <p:cNvPr id="18" name="Straight Arrow Connector 17">
            <a:extLst>
              <a:ext uri="{FF2B5EF4-FFF2-40B4-BE49-F238E27FC236}">
                <a16:creationId xmlns:a16="http://schemas.microsoft.com/office/drawing/2014/main" id="{AC197736-904D-4783-95DB-C3656DC64A3B}"/>
              </a:ext>
            </a:extLst>
          </p:cNvPr>
          <p:cNvCxnSpPr>
            <a:cxnSpLocks/>
            <a:endCxn id="34" idx="3"/>
          </p:cNvCxnSpPr>
          <p:nvPr/>
        </p:nvCxnSpPr>
        <p:spPr>
          <a:xfrm flipH="1">
            <a:off x="2340460" y="4724400"/>
            <a:ext cx="367246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91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Parada</a:t>
            </a:r>
            <a:endParaRPr lang="en-US" dirty="0"/>
          </a:p>
        </p:txBody>
      </p:sp>
      <p:sp>
        <p:nvSpPr>
          <p:cNvPr id="7" name="Content Placeholder 6">
            <a:extLst>
              <a:ext uri="{FF2B5EF4-FFF2-40B4-BE49-F238E27FC236}">
                <a16:creationId xmlns:a16="http://schemas.microsoft.com/office/drawing/2014/main" id="{962B92E1-539D-4456-92C7-7B0013807BFD}"/>
              </a:ext>
            </a:extLst>
          </p:cNvPr>
          <p:cNvSpPr>
            <a:spLocks noGrp="1"/>
          </p:cNvSpPr>
          <p:nvPr>
            <p:ph idx="1"/>
          </p:nvPr>
        </p:nvSpPr>
        <p:spPr>
          <a:xfrm>
            <a:off x="251520" y="1628800"/>
            <a:ext cx="8640960" cy="4608512"/>
          </a:xfrm>
        </p:spPr>
        <p:txBody>
          <a:bodyPr/>
          <a:lstStyle/>
          <a:p>
            <a:r>
              <a:rPr lang="pt-BR" dirty="0"/>
              <a:t>Nenhuma referência nova nem citação nova</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dirty="0"/>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996164"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1845302" y="4267200"/>
            <a:ext cx="441146" cy="369332"/>
          </a:xfrm>
          <a:prstGeom prst="rect">
            <a:avLst/>
          </a:prstGeom>
          <a:noFill/>
        </p:spPr>
        <p:txBody>
          <a:bodyPr wrap="none" rtlCol="0">
            <a:spAutoFit/>
          </a:bodyPr>
          <a:lstStyle/>
          <a:p>
            <a:r>
              <a:rPr lang="pt-BR" b="1" dirty="0"/>
              <a:t>A5</a:t>
            </a:r>
            <a:endParaRPr lang="en-US" b="1" dirty="0"/>
          </a:p>
        </p:txBody>
      </p:sp>
      <p:sp>
        <p:nvSpPr>
          <p:cNvPr id="18" name="TextBox 17">
            <a:extLst>
              <a:ext uri="{FF2B5EF4-FFF2-40B4-BE49-F238E27FC236}">
                <a16:creationId xmlns:a16="http://schemas.microsoft.com/office/drawing/2014/main" id="{D27FED20-7904-46AB-8D91-CE07D7D710FB}"/>
              </a:ext>
            </a:extLst>
          </p:cNvPr>
          <p:cNvSpPr txBox="1"/>
          <p:nvPr/>
        </p:nvSpPr>
        <p:spPr>
          <a:xfrm>
            <a:off x="1842096" y="3657600"/>
            <a:ext cx="441146" cy="369332"/>
          </a:xfrm>
          <a:prstGeom prst="rect">
            <a:avLst/>
          </a:prstGeom>
          <a:noFill/>
        </p:spPr>
        <p:txBody>
          <a:bodyPr wrap="none" rtlCol="0">
            <a:spAutoFit/>
          </a:bodyPr>
          <a:lstStyle/>
          <a:p>
            <a:r>
              <a:rPr lang="pt-BR" b="1" dirty="0"/>
              <a:t>A1</a:t>
            </a:r>
            <a:endParaRPr lang="en-US" b="1" dirty="0"/>
          </a:p>
        </p:txBody>
      </p:sp>
      <p:sp>
        <p:nvSpPr>
          <p:cNvPr id="21" name="TextBox 20">
            <a:extLst>
              <a:ext uri="{FF2B5EF4-FFF2-40B4-BE49-F238E27FC236}">
                <a16:creationId xmlns:a16="http://schemas.microsoft.com/office/drawing/2014/main" id="{2C1B74B3-0229-40F7-9B3C-7122D932B96B}"/>
              </a:ext>
            </a:extLst>
          </p:cNvPr>
          <p:cNvSpPr txBox="1"/>
          <p:nvPr/>
        </p:nvSpPr>
        <p:spPr>
          <a:xfrm>
            <a:off x="1845302" y="4572000"/>
            <a:ext cx="441146" cy="369332"/>
          </a:xfrm>
          <a:prstGeom prst="rect">
            <a:avLst/>
          </a:prstGeom>
          <a:noFill/>
        </p:spPr>
        <p:txBody>
          <a:bodyPr wrap="none" rtlCol="0">
            <a:spAutoFit/>
          </a:bodyPr>
          <a:lstStyle/>
          <a:p>
            <a:r>
              <a:rPr lang="pt-BR" b="1" dirty="0"/>
              <a:t>A7</a:t>
            </a:r>
            <a:endParaRPr lang="en-US" b="1" dirty="0"/>
          </a:p>
        </p:txBody>
      </p:sp>
      <p:sp>
        <p:nvSpPr>
          <p:cNvPr id="27" name="TextBox 26">
            <a:extLst>
              <a:ext uri="{FF2B5EF4-FFF2-40B4-BE49-F238E27FC236}">
                <a16:creationId xmlns:a16="http://schemas.microsoft.com/office/drawing/2014/main" id="{730E1E33-B152-4074-B6C1-2E20F38780A9}"/>
              </a:ext>
            </a:extLst>
          </p:cNvPr>
          <p:cNvSpPr txBox="1"/>
          <p:nvPr/>
        </p:nvSpPr>
        <p:spPr>
          <a:xfrm>
            <a:off x="1842096" y="3962400"/>
            <a:ext cx="441146" cy="369332"/>
          </a:xfrm>
          <a:prstGeom prst="rect">
            <a:avLst/>
          </a:prstGeom>
          <a:noFill/>
        </p:spPr>
        <p:txBody>
          <a:bodyPr wrap="none" rtlCol="0">
            <a:spAutoFit/>
          </a:bodyPr>
          <a:lstStyle/>
          <a:p>
            <a:r>
              <a:rPr lang="pt-BR" b="1" dirty="0"/>
              <a:t>A3</a:t>
            </a:r>
            <a:endParaRPr lang="en-US" b="1" dirty="0"/>
          </a:p>
        </p:txBody>
      </p:sp>
      <p:sp>
        <p:nvSpPr>
          <p:cNvPr id="23" name="Arrow: Curved Down 22">
            <a:extLst>
              <a:ext uri="{FF2B5EF4-FFF2-40B4-BE49-F238E27FC236}">
                <a16:creationId xmlns:a16="http://schemas.microsoft.com/office/drawing/2014/main" id="{A6E3E92C-29D8-426B-9795-87C5E7E0A18C}"/>
              </a:ext>
            </a:extLst>
          </p:cNvPr>
          <p:cNvSpPr/>
          <p:nvPr/>
        </p:nvSpPr>
        <p:spPr>
          <a:xfrm flipH="1">
            <a:off x="685800" y="3048000"/>
            <a:ext cx="2590800"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CA57D7C5-D0E0-4EFD-B520-CBE5C4179678}"/>
              </a:ext>
            </a:extLst>
          </p:cNvPr>
          <p:cNvSpPr txBox="1"/>
          <p:nvPr/>
        </p:nvSpPr>
        <p:spPr>
          <a:xfrm>
            <a:off x="1788706" y="5322706"/>
            <a:ext cx="551754" cy="369332"/>
          </a:xfrm>
          <a:prstGeom prst="rect">
            <a:avLst/>
          </a:prstGeom>
          <a:noFill/>
        </p:spPr>
        <p:txBody>
          <a:bodyPr wrap="none" rtlCol="0">
            <a:spAutoFit/>
          </a:bodyPr>
          <a:lstStyle/>
          <a:p>
            <a:r>
              <a:rPr lang="pt-BR" dirty="0">
                <a:solidFill>
                  <a:srgbClr val="C00000"/>
                </a:solidFill>
              </a:rPr>
              <a:t>A10</a:t>
            </a:r>
            <a:endParaRPr lang="en-US" dirty="0">
              <a:solidFill>
                <a:srgbClr val="C00000"/>
              </a:solidFill>
            </a:endParaRPr>
          </a:p>
        </p:txBody>
      </p:sp>
      <p:sp>
        <p:nvSpPr>
          <p:cNvPr id="30" name="TextBox 29">
            <a:extLst>
              <a:ext uri="{FF2B5EF4-FFF2-40B4-BE49-F238E27FC236}">
                <a16:creationId xmlns:a16="http://schemas.microsoft.com/office/drawing/2014/main" id="{DE15EC1F-11D4-4CFC-9818-6DABA8BEBA21}"/>
              </a:ext>
            </a:extLst>
          </p:cNvPr>
          <p:cNvSpPr txBox="1"/>
          <p:nvPr/>
        </p:nvSpPr>
        <p:spPr>
          <a:xfrm>
            <a:off x="6019800" y="5322706"/>
            <a:ext cx="434734" cy="369332"/>
          </a:xfrm>
          <a:prstGeom prst="rect">
            <a:avLst/>
          </a:prstGeom>
          <a:noFill/>
        </p:spPr>
        <p:txBody>
          <a:bodyPr wrap="none" rtlCol="0">
            <a:spAutoFit/>
          </a:bodyPr>
          <a:lstStyle/>
          <a:p>
            <a:r>
              <a:rPr lang="pt-BR" dirty="0">
                <a:solidFill>
                  <a:srgbClr val="C00000"/>
                </a:solidFill>
              </a:rPr>
              <a:t>A9</a:t>
            </a:r>
            <a:endParaRPr lang="en-US" dirty="0">
              <a:solidFill>
                <a:srgbClr val="C00000"/>
              </a:solidFill>
            </a:endParaRPr>
          </a:p>
        </p:txBody>
      </p:sp>
      <p:sp>
        <p:nvSpPr>
          <p:cNvPr id="31" name="TextBox 30">
            <a:extLst>
              <a:ext uri="{FF2B5EF4-FFF2-40B4-BE49-F238E27FC236}">
                <a16:creationId xmlns:a16="http://schemas.microsoft.com/office/drawing/2014/main" id="{6F89F584-6E20-4CC8-BBF7-B5A659344726}"/>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2" name="TextBox 31">
            <a:extLst>
              <a:ext uri="{FF2B5EF4-FFF2-40B4-BE49-F238E27FC236}">
                <a16:creationId xmlns:a16="http://schemas.microsoft.com/office/drawing/2014/main" id="{C3CE67CF-41FE-4C8A-A1A7-587EA036B087}"/>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3" name="TextBox 32">
            <a:extLst>
              <a:ext uri="{FF2B5EF4-FFF2-40B4-BE49-F238E27FC236}">
                <a16:creationId xmlns:a16="http://schemas.microsoft.com/office/drawing/2014/main" id="{6E77FB47-7567-4B94-8030-53FAFC0AAD14}"/>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spTree>
    <p:extLst>
      <p:ext uri="{BB962C8B-B14F-4D97-AF65-F5344CB8AC3E}">
        <p14:creationId xmlns:p14="http://schemas.microsoft.com/office/powerpoint/2010/main" val="3696327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E024-D955-4494-9415-71E418A74563}"/>
              </a:ext>
            </a:extLst>
          </p:cNvPr>
          <p:cNvSpPr>
            <a:spLocks noGrp="1"/>
          </p:cNvSpPr>
          <p:nvPr>
            <p:ph type="title"/>
          </p:nvPr>
        </p:nvSpPr>
        <p:spPr/>
        <p:txBody>
          <a:bodyPr/>
          <a:lstStyle/>
          <a:p>
            <a:r>
              <a:rPr lang="pt-BR"/>
              <a:t>Desafios</a:t>
            </a:r>
            <a:endParaRPr lang="en-US" dirty="0"/>
          </a:p>
        </p:txBody>
      </p:sp>
      <p:sp>
        <p:nvSpPr>
          <p:cNvPr id="3" name="Content Placeholder 2">
            <a:extLst>
              <a:ext uri="{FF2B5EF4-FFF2-40B4-BE49-F238E27FC236}">
                <a16:creationId xmlns:a16="http://schemas.microsoft.com/office/drawing/2014/main" id="{D13BF1C0-D6DE-4678-9F97-8131E2CFFC46}"/>
              </a:ext>
            </a:extLst>
          </p:cNvPr>
          <p:cNvSpPr>
            <a:spLocks noGrp="1"/>
          </p:cNvSpPr>
          <p:nvPr>
            <p:ph idx="1"/>
          </p:nvPr>
        </p:nvSpPr>
        <p:spPr/>
        <p:txBody>
          <a:bodyPr>
            <a:normAutofit lnSpcReduction="10000"/>
          </a:bodyPr>
          <a:lstStyle/>
          <a:p>
            <a:r>
              <a:rPr lang="pt-BR" dirty="0"/>
              <a:t>Processo é bem trabalhoso e repetitivo</a:t>
            </a:r>
          </a:p>
          <a:p>
            <a:r>
              <a:rPr lang="pt-BR" dirty="0"/>
              <a:t>Depois de centenas de artigos, fica difícil lembrar todos que já foram descartados</a:t>
            </a:r>
            <a:endParaRPr lang="en-US" dirty="0"/>
          </a:p>
          <a:p>
            <a:pPr lvl="1"/>
            <a:r>
              <a:rPr lang="pt-BR" dirty="0"/>
              <a:t>É bom ter um cadastro de todos os artigos visitados e não apenas dos relacionados</a:t>
            </a:r>
          </a:p>
          <a:p>
            <a:r>
              <a:rPr lang="pt-BR" dirty="0"/>
              <a:t>Cadastro precisa ser fácil, consistente e extensível</a:t>
            </a:r>
          </a:p>
          <a:p>
            <a:r>
              <a:rPr lang="pt-BR" dirty="0"/>
              <a:t>Busca e análise flexível para consultar o que foi cadastrado</a:t>
            </a:r>
          </a:p>
        </p:txBody>
      </p:sp>
      <p:sp>
        <p:nvSpPr>
          <p:cNvPr id="4" name="Date Placeholder 3">
            <a:extLst>
              <a:ext uri="{FF2B5EF4-FFF2-40B4-BE49-F238E27FC236}">
                <a16:creationId xmlns:a16="http://schemas.microsoft.com/office/drawing/2014/main" id="{8FE10861-C12E-48B6-8AFD-523CC75552CB}"/>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667A508E-4CF8-421C-A2A6-77B3D18C26AC}"/>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D939279F-BA40-4F2D-99D1-F121F279B2EF}"/>
              </a:ext>
            </a:extLst>
          </p:cNvPr>
          <p:cNvSpPr>
            <a:spLocks noGrp="1"/>
          </p:cNvSpPr>
          <p:nvPr>
            <p:ph type="sldNum" sz="quarter" idx="12"/>
          </p:nvPr>
        </p:nvSpPr>
        <p:spPr/>
        <p:txBody>
          <a:bodyPr/>
          <a:lstStyle/>
          <a:p>
            <a:fld id="{0AAA623A-5D3C-471A-939B-3DC944CAB218}" type="slidenum">
              <a:rPr lang="pt-BR" smtClean="0"/>
              <a:pPr/>
              <a:t>13</a:t>
            </a:fld>
            <a:endParaRPr lang="pt-BR"/>
          </a:p>
        </p:txBody>
      </p:sp>
    </p:spTree>
    <p:extLst>
      <p:ext uri="{BB962C8B-B14F-4D97-AF65-F5344CB8AC3E}">
        <p14:creationId xmlns:p14="http://schemas.microsoft.com/office/powerpoint/2010/main" val="1858659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0F96-D457-4FAE-ABD7-C20156E3F895}"/>
              </a:ext>
            </a:extLst>
          </p:cNvPr>
          <p:cNvSpPr>
            <a:spLocks noGrp="1"/>
          </p:cNvSpPr>
          <p:nvPr>
            <p:ph type="title"/>
          </p:nvPr>
        </p:nvSpPr>
        <p:spPr/>
        <p:txBody>
          <a:bodyPr/>
          <a:lstStyle/>
          <a:p>
            <a:r>
              <a:rPr lang="pt-BR" dirty="0"/>
              <a:t>Ferramenta</a:t>
            </a:r>
            <a:endParaRPr lang="en-US" dirty="0"/>
          </a:p>
        </p:txBody>
      </p:sp>
      <p:sp>
        <p:nvSpPr>
          <p:cNvPr id="3" name="Content Placeholder 2">
            <a:extLst>
              <a:ext uri="{FF2B5EF4-FFF2-40B4-BE49-F238E27FC236}">
                <a16:creationId xmlns:a16="http://schemas.microsoft.com/office/drawing/2014/main" id="{8886DBD2-E539-4A6E-B1C2-C337CB450E86}"/>
              </a:ext>
            </a:extLst>
          </p:cNvPr>
          <p:cNvSpPr>
            <a:spLocks noGrp="1"/>
          </p:cNvSpPr>
          <p:nvPr>
            <p:ph idx="1"/>
          </p:nvPr>
        </p:nvSpPr>
        <p:spPr/>
        <p:txBody>
          <a:bodyPr>
            <a:normAutofit/>
          </a:bodyPr>
          <a:lstStyle/>
          <a:p>
            <a:r>
              <a:rPr lang="pt-BR" dirty="0"/>
              <a:t>Conjunto de scripts e Jupyter Notebooks</a:t>
            </a:r>
          </a:p>
          <a:p>
            <a:pPr lvl="1"/>
            <a:r>
              <a:rPr lang="pt-BR" dirty="0"/>
              <a:t>Criados ao longo de um </a:t>
            </a:r>
            <a:r>
              <a:rPr lang="pt-BR" dirty="0" err="1"/>
              <a:t>snowballing</a:t>
            </a:r>
            <a:r>
              <a:rPr lang="pt-BR" dirty="0"/>
              <a:t> para automatizar e facilitar o processo</a:t>
            </a:r>
          </a:p>
          <a:p>
            <a:pPr lvl="1"/>
            <a:r>
              <a:rPr lang="pt-BR" dirty="0"/>
              <a:t>Alguns scripts são relacionados ao processo de </a:t>
            </a:r>
            <a:r>
              <a:rPr lang="pt-BR" b="1" dirty="0"/>
              <a:t>busca/</a:t>
            </a:r>
            <a:r>
              <a:rPr lang="pt-BR" b="1" dirty="0" err="1"/>
              <a:t>snowballing</a:t>
            </a:r>
            <a:r>
              <a:rPr lang="pt-BR" b="1" dirty="0"/>
              <a:t> </a:t>
            </a:r>
            <a:r>
              <a:rPr lang="pt-BR" dirty="0"/>
              <a:t>em si</a:t>
            </a:r>
          </a:p>
          <a:p>
            <a:pPr lvl="1"/>
            <a:r>
              <a:rPr lang="pt-BR" dirty="0"/>
              <a:t>Outros são relacionados à etapa de </a:t>
            </a:r>
            <a:r>
              <a:rPr lang="pt-BR" b="1" dirty="0"/>
              <a:t>análise</a:t>
            </a:r>
            <a:endParaRPr lang="pt-BR" dirty="0"/>
          </a:p>
          <a:p>
            <a:r>
              <a:rPr lang="pt-BR" dirty="0"/>
              <a:t>Ferramenta dividida em duas partes:</a:t>
            </a:r>
          </a:p>
          <a:p>
            <a:pPr lvl="1"/>
            <a:r>
              <a:rPr lang="pt-BR" b="1" dirty="0"/>
              <a:t>Biblioteca</a:t>
            </a:r>
            <a:r>
              <a:rPr lang="pt-BR" dirty="0"/>
              <a:t> genérica</a:t>
            </a:r>
          </a:p>
          <a:p>
            <a:pPr lvl="1"/>
            <a:r>
              <a:rPr lang="pt-BR" dirty="0"/>
              <a:t>Área de trabalho do </a:t>
            </a:r>
            <a:r>
              <a:rPr lang="pt-BR" b="1" dirty="0"/>
              <a:t>projeto</a:t>
            </a:r>
          </a:p>
        </p:txBody>
      </p:sp>
      <p:sp>
        <p:nvSpPr>
          <p:cNvPr id="4" name="Date Placeholder 3">
            <a:extLst>
              <a:ext uri="{FF2B5EF4-FFF2-40B4-BE49-F238E27FC236}">
                <a16:creationId xmlns:a16="http://schemas.microsoft.com/office/drawing/2014/main" id="{F3650C13-00BC-4D9B-8DE3-B6133C8C966F}"/>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FD3ED5AF-0FED-4BF6-8EFA-3C20F2A806F0}"/>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032733D5-70AD-4D43-A5F2-DA93590AEB68}"/>
              </a:ext>
            </a:extLst>
          </p:cNvPr>
          <p:cNvSpPr>
            <a:spLocks noGrp="1"/>
          </p:cNvSpPr>
          <p:nvPr>
            <p:ph type="sldNum" sz="quarter" idx="12"/>
          </p:nvPr>
        </p:nvSpPr>
        <p:spPr/>
        <p:txBody>
          <a:bodyPr/>
          <a:lstStyle/>
          <a:p>
            <a:fld id="{0AAA623A-5D3C-471A-939B-3DC944CAB218}" type="slidenum">
              <a:rPr lang="pt-BR" smtClean="0"/>
              <a:pPr/>
              <a:t>14</a:t>
            </a:fld>
            <a:endParaRPr lang="pt-BR"/>
          </a:p>
        </p:txBody>
      </p:sp>
    </p:spTree>
    <p:extLst>
      <p:ext uri="{BB962C8B-B14F-4D97-AF65-F5344CB8AC3E}">
        <p14:creationId xmlns:p14="http://schemas.microsoft.com/office/powerpoint/2010/main" val="270760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F3A2-6377-4325-9C17-38D0B2BB2E81}"/>
              </a:ext>
            </a:extLst>
          </p:cNvPr>
          <p:cNvSpPr>
            <a:spLocks noGrp="1"/>
          </p:cNvSpPr>
          <p:nvPr>
            <p:ph type="title"/>
          </p:nvPr>
        </p:nvSpPr>
        <p:spPr/>
        <p:txBody>
          <a:bodyPr/>
          <a:lstStyle/>
          <a:p>
            <a:r>
              <a:rPr lang="pt-BR" dirty="0"/>
              <a:t>Instalação e Uso</a:t>
            </a:r>
            <a:endParaRPr lang="en-US" dirty="0"/>
          </a:p>
        </p:txBody>
      </p:sp>
      <p:sp>
        <p:nvSpPr>
          <p:cNvPr id="3" name="Content Placeholder 2">
            <a:extLst>
              <a:ext uri="{FF2B5EF4-FFF2-40B4-BE49-F238E27FC236}">
                <a16:creationId xmlns:a16="http://schemas.microsoft.com/office/drawing/2014/main" id="{9F806701-5325-4656-8005-E411941EC635}"/>
              </a:ext>
            </a:extLst>
          </p:cNvPr>
          <p:cNvSpPr>
            <a:spLocks noGrp="1"/>
          </p:cNvSpPr>
          <p:nvPr>
            <p:ph idx="1"/>
          </p:nvPr>
        </p:nvSpPr>
        <p:spPr/>
        <p:txBody>
          <a:bodyPr>
            <a:normAutofit fontScale="92500" lnSpcReduction="10000"/>
          </a:bodyPr>
          <a:lstStyle/>
          <a:p>
            <a:r>
              <a:rPr lang="pt-BR" dirty="0"/>
              <a:t>Instale a biblioteca genérica</a:t>
            </a:r>
          </a:p>
          <a:p>
            <a:pPr lvl="1"/>
            <a:r>
              <a:rPr lang="pt-BR" dirty="0"/>
              <a:t>$ </a:t>
            </a:r>
            <a:r>
              <a:rPr lang="pt-BR" dirty="0" err="1"/>
              <a:t>pip</a:t>
            </a:r>
            <a:r>
              <a:rPr lang="pt-BR" dirty="0"/>
              <a:t> </a:t>
            </a:r>
            <a:r>
              <a:rPr lang="pt-BR" dirty="0" err="1"/>
              <a:t>install</a:t>
            </a:r>
            <a:r>
              <a:rPr lang="pt-BR" dirty="0"/>
              <a:t> </a:t>
            </a:r>
            <a:r>
              <a:rPr lang="pt-BR" dirty="0" err="1"/>
              <a:t>snowballing</a:t>
            </a:r>
            <a:endParaRPr lang="pt-BR" dirty="0"/>
          </a:p>
          <a:p>
            <a:r>
              <a:rPr lang="pt-BR" dirty="0"/>
              <a:t>Instale </a:t>
            </a:r>
            <a:r>
              <a:rPr lang="pt-BR" dirty="0" err="1"/>
              <a:t>geckodriver</a:t>
            </a:r>
            <a:r>
              <a:rPr lang="pt-BR" dirty="0"/>
              <a:t> (</a:t>
            </a:r>
            <a:r>
              <a:rPr lang="en-US" dirty="0">
                <a:hlinkClick r:id="rId2"/>
              </a:rPr>
              <a:t>https://github.com/mozilla/geckodriver/releases</a:t>
            </a:r>
            <a:r>
              <a:rPr lang="en-US" dirty="0"/>
              <a:t>)</a:t>
            </a:r>
          </a:p>
          <a:p>
            <a:pPr lvl="1"/>
            <a:r>
              <a:rPr lang="en-US" dirty="0"/>
              <a:t>Não sei se é </a:t>
            </a:r>
            <a:r>
              <a:rPr lang="en-US" dirty="0" err="1"/>
              <a:t>obrigatório</a:t>
            </a:r>
            <a:r>
              <a:rPr lang="en-US" dirty="0"/>
              <a:t>, mas </a:t>
            </a:r>
            <a:r>
              <a:rPr lang="en-US" dirty="0" err="1"/>
              <a:t>eu</a:t>
            </a:r>
            <a:r>
              <a:rPr lang="en-US" dirty="0"/>
              <a:t> </a:t>
            </a:r>
            <a:r>
              <a:rPr lang="en-US" dirty="0" err="1"/>
              <a:t>descompacto</a:t>
            </a:r>
            <a:r>
              <a:rPr lang="en-US" dirty="0"/>
              <a:t> no </a:t>
            </a:r>
            <a:r>
              <a:rPr lang="en-US" dirty="0" err="1"/>
              <a:t>diretório</a:t>
            </a:r>
            <a:r>
              <a:rPr lang="en-US" dirty="0"/>
              <a:t> do Firefox: C:\Program Files\Mozilla Firefox</a:t>
            </a:r>
          </a:p>
          <a:p>
            <a:pPr lvl="1"/>
            <a:r>
              <a:rPr lang="pt-BR" dirty="0"/>
              <a:t>Adicione o diretório de instalação no PATH</a:t>
            </a:r>
          </a:p>
          <a:p>
            <a:r>
              <a:rPr lang="pt-BR" dirty="0"/>
              <a:t>Instale </a:t>
            </a:r>
            <a:r>
              <a:rPr lang="pt-BR" dirty="0" err="1"/>
              <a:t>graphviz</a:t>
            </a:r>
            <a:r>
              <a:rPr lang="pt-BR" dirty="0"/>
              <a:t> e adicione no PATH</a:t>
            </a:r>
          </a:p>
          <a:p>
            <a:r>
              <a:rPr lang="pt-BR" dirty="0"/>
              <a:t>Comece um novo projeto:</a:t>
            </a:r>
          </a:p>
          <a:p>
            <a:pPr lvl="1"/>
            <a:r>
              <a:rPr lang="pt-BR" dirty="0"/>
              <a:t>$ </a:t>
            </a:r>
            <a:r>
              <a:rPr lang="pt-BR" dirty="0" err="1"/>
              <a:t>snowballing</a:t>
            </a:r>
            <a:r>
              <a:rPr lang="pt-BR" dirty="0"/>
              <a:t> start &lt;nome&gt;</a:t>
            </a:r>
            <a:endParaRPr lang="en-US" dirty="0"/>
          </a:p>
          <a:p>
            <a:endParaRPr lang="en-US" dirty="0"/>
          </a:p>
        </p:txBody>
      </p:sp>
      <p:sp>
        <p:nvSpPr>
          <p:cNvPr id="4" name="Date Placeholder 3">
            <a:extLst>
              <a:ext uri="{FF2B5EF4-FFF2-40B4-BE49-F238E27FC236}">
                <a16:creationId xmlns:a16="http://schemas.microsoft.com/office/drawing/2014/main" id="{3C5A320B-1943-407A-871B-93A7D701E2F3}"/>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BC6F5B11-7D91-47CA-B20F-F0115EEE40F0}"/>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83303494-A3DC-463C-A3FE-4F0F8D6235B8}"/>
              </a:ext>
            </a:extLst>
          </p:cNvPr>
          <p:cNvSpPr>
            <a:spLocks noGrp="1"/>
          </p:cNvSpPr>
          <p:nvPr>
            <p:ph type="sldNum" sz="quarter" idx="12"/>
          </p:nvPr>
        </p:nvSpPr>
        <p:spPr/>
        <p:txBody>
          <a:bodyPr/>
          <a:lstStyle/>
          <a:p>
            <a:fld id="{0AAA623A-5D3C-471A-939B-3DC944CAB218}" type="slidenum">
              <a:rPr lang="pt-BR" smtClean="0"/>
              <a:pPr/>
              <a:t>15</a:t>
            </a:fld>
            <a:endParaRPr lang="pt-BR"/>
          </a:p>
        </p:txBody>
      </p:sp>
    </p:spTree>
    <p:extLst>
      <p:ext uri="{BB962C8B-B14F-4D97-AF65-F5344CB8AC3E}">
        <p14:creationId xmlns:p14="http://schemas.microsoft.com/office/powerpoint/2010/main" val="102775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16</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Tree>
    <p:extLst>
      <p:ext uri="{BB962C8B-B14F-4D97-AF65-F5344CB8AC3E}">
        <p14:creationId xmlns:p14="http://schemas.microsoft.com/office/powerpoint/2010/main" val="308826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17</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56825" y="1046922"/>
            <a:ext cx="7452105"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77882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python logo">
            <a:extLst>
              <a:ext uri="{FF2B5EF4-FFF2-40B4-BE49-F238E27FC236}">
                <a16:creationId xmlns:a16="http://schemas.microsoft.com/office/drawing/2014/main" id="{C90AC36A-AD18-4A5B-B751-3254A38862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763" y="1187111"/>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de </a:t>
            </a:r>
            <a:r>
              <a:rPr lang="pt-BR" dirty="0" err="1">
                <a:solidFill>
                  <a:schemeClr val="accent4"/>
                </a:solidFill>
              </a:rPr>
              <a:t>database</a:t>
            </a:r>
            <a:endParaRPr lang="en-US" dirty="0">
              <a:solidFill>
                <a:schemeClr val="accent4"/>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18</a:t>
            </a:fld>
            <a:endParaRPr lang="pt-BR"/>
          </a:p>
        </p:txBody>
      </p:sp>
      <p:sp>
        <p:nvSpPr>
          <p:cNvPr id="23" name="TextBox 22">
            <a:extLst>
              <a:ext uri="{FF2B5EF4-FFF2-40B4-BE49-F238E27FC236}">
                <a16:creationId xmlns:a16="http://schemas.microsoft.com/office/drawing/2014/main" id="{567635A7-BA2E-49EB-B099-32EFF5715488}"/>
              </a:ext>
            </a:extLst>
          </p:cNvPr>
          <p:cNvSpPr txBox="1"/>
          <p:nvPr/>
        </p:nvSpPr>
        <p:spPr>
          <a:xfrm>
            <a:off x="502561" y="5419753"/>
            <a:ext cx="8323561" cy="461665"/>
          </a:xfrm>
          <a:prstGeom prst="rect">
            <a:avLst/>
          </a:prstGeom>
          <a:noFill/>
        </p:spPr>
        <p:txBody>
          <a:bodyPr wrap="none" rtlCol="0">
            <a:spAutoFit/>
          </a:bodyPr>
          <a:lstStyle/>
          <a:p>
            <a:r>
              <a:rPr lang="pt-BR" sz="2400" dirty="0" err="1"/>
              <a:t>citations</a:t>
            </a:r>
            <a:r>
              <a:rPr lang="pt-BR" sz="2400" dirty="0">
                <a:solidFill>
                  <a:schemeClr val="accent6"/>
                </a:solidFill>
              </a:rPr>
              <a:t>  </a:t>
            </a:r>
            <a:r>
              <a:rPr lang="pt-BR" sz="2400" dirty="0"/>
              <a:t>-  Armazena citações. Um arquivo por artigo relacionado</a:t>
            </a:r>
            <a:endParaRPr lang="en-US" sz="2400" dirty="0"/>
          </a:p>
        </p:txBody>
      </p:sp>
      <p:sp>
        <p:nvSpPr>
          <p:cNvPr id="29" name="TextBox 28">
            <a:extLst>
              <a:ext uri="{FF2B5EF4-FFF2-40B4-BE49-F238E27FC236}">
                <a16:creationId xmlns:a16="http://schemas.microsoft.com/office/drawing/2014/main" id="{1B31F389-74A0-4A3E-ADD3-AEEF019B8BAD}"/>
              </a:ext>
            </a:extLst>
          </p:cNvPr>
          <p:cNvSpPr txBox="1"/>
          <p:nvPr/>
        </p:nvSpPr>
        <p:spPr>
          <a:xfrm>
            <a:off x="1024434" y="5960581"/>
            <a:ext cx="6239529" cy="461665"/>
          </a:xfrm>
          <a:prstGeom prst="rect">
            <a:avLst/>
          </a:prstGeom>
          <a:noFill/>
        </p:spPr>
        <p:txBody>
          <a:bodyPr wrap="none" rtlCol="0">
            <a:spAutoFit/>
          </a:bodyPr>
          <a:lstStyle/>
          <a:p>
            <a:r>
              <a:rPr lang="pt-BR" sz="2400" dirty="0">
                <a:solidFill>
                  <a:srgbClr val="FF0000"/>
                </a:solidFill>
              </a:rPr>
              <a:t>murta2014a.py  </a:t>
            </a:r>
            <a:r>
              <a:rPr lang="pt-BR" sz="2400" dirty="0"/>
              <a:t>-  Arquivo de exemplo. Remover</a:t>
            </a:r>
            <a:endParaRPr lang="en-US" sz="2400" dirty="0"/>
          </a:p>
        </p:txBody>
      </p:sp>
      <p:sp>
        <p:nvSpPr>
          <p:cNvPr id="30" name="TextBox 29">
            <a:extLst>
              <a:ext uri="{FF2B5EF4-FFF2-40B4-BE49-F238E27FC236}">
                <a16:creationId xmlns:a16="http://schemas.microsoft.com/office/drawing/2014/main" id="{A7416766-E0A6-438E-8CEF-00CE077AC6CF}"/>
              </a:ext>
            </a:extLst>
          </p:cNvPr>
          <p:cNvSpPr txBox="1"/>
          <p:nvPr/>
        </p:nvSpPr>
        <p:spPr>
          <a:xfrm>
            <a:off x="502561" y="2141217"/>
            <a:ext cx="8032327" cy="461665"/>
          </a:xfrm>
          <a:prstGeom prst="rect">
            <a:avLst/>
          </a:prstGeom>
          <a:noFill/>
        </p:spPr>
        <p:txBody>
          <a:bodyPr wrap="none" rtlCol="0">
            <a:spAutoFit/>
          </a:bodyPr>
          <a:lstStyle/>
          <a:p>
            <a:r>
              <a:rPr lang="pt-BR" sz="2400" dirty="0" err="1"/>
              <a:t>groups</a:t>
            </a:r>
            <a:r>
              <a:rPr lang="pt-BR" sz="2400" dirty="0">
                <a:solidFill>
                  <a:schemeClr val="accent6"/>
                </a:solidFill>
              </a:rPr>
              <a:t>  </a:t>
            </a:r>
            <a:r>
              <a:rPr lang="pt-BR" sz="2400" dirty="0"/>
              <a:t>-  Armazena abordagens. Ignorar para a etapa de busca</a:t>
            </a:r>
            <a:endParaRPr lang="en-US" sz="2400" dirty="0"/>
          </a:p>
        </p:txBody>
      </p:sp>
      <p:cxnSp>
        <p:nvCxnSpPr>
          <p:cNvPr id="12" name="Connector: Elbow 11">
            <a:extLst>
              <a:ext uri="{FF2B5EF4-FFF2-40B4-BE49-F238E27FC236}">
                <a16:creationId xmlns:a16="http://schemas.microsoft.com/office/drawing/2014/main" id="{DE8EE147-4853-4CF2-9760-8B846555F559}"/>
              </a:ext>
            </a:extLst>
          </p:cNvPr>
          <p:cNvCxnSpPr>
            <a:cxnSpLocks/>
          </p:cNvCxnSpPr>
          <p:nvPr/>
        </p:nvCxnSpPr>
        <p:spPr>
          <a:xfrm rot="16200000" flipH="1">
            <a:off x="255750" y="5920030"/>
            <a:ext cx="344512"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08010D-7563-4E30-8907-F1CE7012B02B}"/>
              </a:ext>
            </a:extLst>
          </p:cNvPr>
          <p:cNvSpPr txBox="1"/>
          <p:nvPr/>
        </p:nvSpPr>
        <p:spPr>
          <a:xfrm>
            <a:off x="502561" y="2642134"/>
            <a:ext cx="3357907" cy="461665"/>
          </a:xfrm>
          <a:prstGeom prst="rect">
            <a:avLst/>
          </a:prstGeom>
          <a:noFill/>
        </p:spPr>
        <p:txBody>
          <a:bodyPr wrap="none" rtlCol="0">
            <a:spAutoFit/>
          </a:bodyPr>
          <a:lstStyle/>
          <a:p>
            <a:r>
              <a:rPr lang="pt-BR" sz="2400" dirty="0" err="1"/>
              <a:t>work</a:t>
            </a:r>
            <a:r>
              <a:rPr lang="pt-BR" sz="2400" dirty="0">
                <a:solidFill>
                  <a:schemeClr val="accent6"/>
                </a:solidFill>
              </a:rPr>
              <a:t>  </a:t>
            </a:r>
            <a:r>
              <a:rPr lang="pt-BR" sz="2400" dirty="0"/>
              <a:t>-  Armazena artigos</a:t>
            </a:r>
            <a:endParaRPr lang="en-US" sz="2400" dirty="0"/>
          </a:p>
        </p:txBody>
      </p:sp>
      <p:sp>
        <p:nvSpPr>
          <p:cNvPr id="35" name="TextBox 34">
            <a:extLst>
              <a:ext uri="{FF2B5EF4-FFF2-40B4-BE49-F238E27FC236}">
                <a16:creationId xmlns:a16="http://schemas.microsoft.com/office/drawing/2014/main" id="{2FFEDC1A-A16C-4A8F-9C86-7BF10F563A0E}"/>
              </a:ext>
            </a:extLst>
          </p:cNvPr>
          <p:cNvSpPr txBox="1"/>
          <p:nvPr/>
        </p:nvSpPr>
        <p:spPr>
          <a:xfrm>
            <a:off x="1024434" y="3155133"/>
            <a:ext cx="4985147" cy="461665"/>
          </a:xfrm>
          <a:prstGeom prst="rect">
            <a:avLst/>
          </a:prstGeom>
          <a:noFill/>
        </p:spPr>
        <p:txBody>
          <a:bodyPr wrap="none" rtlCol="0">
            <a:spAutoFit/>
          </a:bodyPr>
          <a:lstStyle/>
          <a:p>
            <a:r>
              <a:rPr lang="pt-BR" sz="2400" dirty="0">
                <a:solidFill>
                  <a:srgbClr val="FF0000"/>
                </a:solidFill>
              </a:rPr>
              <a:t>y2008.py  </a:t>
            </a:r>
            <a:r>
              <a:rPr lang="pt-BR" sz="2400" dirty="0"/>
              <a:t>-  Artigos de 2008. Remover</a:t>
            </a:r>
            <a:endParaRPr lang="en-US" sz="2400" dirty="0"/>
          </a:p>
        </p:txBody>
      </p:sp>
      <p:sp>
        <p:nvSpPr>
          <p:cNvPr id="37" name="TextBox 36">
            <a:extLst>
              <a:ext uri="{FF2B5EF4-FFF2-40B4-BE49-F238E27FC236}">
                <a16:creationId xmlns:a16="http://schemas.microsoft.com/office/drawing/2014/main" id="{5C7A4205-7B4B-41E4-B87C-066E9C80A8C9}"/>
              </a:ext>
            </a:extLst>
          </p:cNvPr>
          <p:cNvSpPr txBox="1"/>
          <p:nvPr/>
        </p:nvSpPr>
        <p:spPr>
          <a:xfrm>
            <a:off x="1024434" y="3739484"/>
            <a:ext cx="4916218" cy="461665"/>
          </a:xfrm>
          <a:prstGeom prst="rect">
            <a:avLst/>
          </a:prstGeom>
          <a:noFill/>
        </p:spPr>
        <p:txBody>
          <a:bodyPr wrap="none" rtlCol="0">
            <a:spAutoFit/>
          </a:bodyPr>
          <a:lstStyle/>
          <a:p>
            <a:r>
              <a:rPr lang="pt-BR" sz="2400" dirty="0">
                <a:solidFill>
                  <a:srgbClr val="FF0000"/>
                </a:solidFill>
              </a:rPr>
              <a:t>y2014.py  </a:t>
            </a:r>
            <a:r>
              <a:rPr lang="pt-BR" sz="2400" dirty="0"/>
              <a:t>-  Artigos de 2014. Remover</a:t>
            </a:r>
            <a:endParaRPr lang="en-US" sz="2400" dirty="0"/>
          </a:p>
        </p:txBody>
      </p:sp>
      <p:sp>
        <p:nvSpPr>
          <p:cNvPr id="39" name="TextBox 38">
            <a:extLst>
              <a:ext uri="{FF2B5EF4-FFF2-40B4-BE49-F238E27FC236}">
                <a16:creationId xmlns:a16="http://schemas.microsoft.com/office/drawing/2014/main" id="{409A4C37-4988-47A2-968F-9EF87C7E37D8}"/>
              </a:ext>
            </a:extLst>
          </p:cNvPr>
          <p:cNvSpPr txBox="1"/>
          <p:nvPr/>
        </p:nvSpPr>
        <p:spPr>
          <a:xfrm>
            <a:off x="1024434" y="4323835"/>
            <a:ext cx="4916218" cy="461665"/>
          </a:xfrm>
          <a:prstGeom prst="rect">
            <a:avLst/>
          </a:prstGeom>
          <a:noFill/>
        </p:spPr>
        <p:txBody>
          <a:bodyPr wrap="none" rtlCol="0">
            <a:spAutoFit/>
          </a:bodyPr>
          <a:lstStyle/>
          <a:p>
            <a:r>
              <a:rPr lang="pt-BR" sz="2400" dirty="0">
                <a:solidFill>
                  <a:srgbClr val="FF0000"/>
                </a:solidFill>
              </a:rPr>
              <a:t>y2015.py  </a:t>
            </a:r>
            <a:r>
              <a:rPr lang="pt-BR" sz="2400" dirty="0"/>
              <a:t>-  Artigos de 2015. Remover</a:t>
            </a:r>
            <a:endParaRPr lang="en-US" sz="2400" dirty="0"/>
          </a:p>
        </p:txBody>
      </p:sp>
      <p:sp>
        <p:nvSpPr>
          <p:cNvPr id="41" name="TextBox 40">
            <a:extLst>
              <a:ext uri="{FF2B5EF4-FFF2-40B4-BE49-F238E27FC236}">
                <a16:creationId xmlns:a16="http://schemas.microsoft.com/office/drawing/2014/main" id="{CF530715-07CC-407B-9C92-35E6ECE06175}"/>
              </a:ext>
            </a:extLst>
          </p:cNvPr>
          <p:cNvSpPr txBox="1"/>
          <p:nvPr/>
        </p:nvSpPr>
        <p:spPr>
          <a:xfrm>
            <a:off x="1024434" y="4908186"/>
            <a:ext cx="5546198" cy="461665"/>
          </a:xfrm>
          <a:prstGeom prst="rect">
            <a:avLst/>
          </a:prstGeom>
          <a:noFill/>
        </p:spPr>
        <p:txBody>
          <a:bodyPr wrap="none" rtlCol="0">
            <a:spAutoFit/>
          </a:bodyPr>
          <a:lstStyle/>
          <a:p>
            <a:r>
              <a:rPr lang="pt-BR" sz="2400" dirty="0"/>
              <a:t>y9999.py  -  Artigos sem ano. </a:t>
            </a:r>
            <a:r>
              <a:rPr lang="pt-BR" sz="2400" b="1" dirty="0"/>
              <a:t>Não</a:t>
            </a:r>
            <a:r>
              <a:rPr lang="pt-BR" sz="2400" dirty="0"/>
              <a:t> Remover</a:t>
            </a:r>
            <a:endParaRPr lang="en-US" sz="2400" dirty="0"/>
          </a:p>
        </p:txBody>
      </p:sp>
      <p:sp>
        <p:nvSpPr>
          <p:cNvPr id="13" name="Right Brace 12">
            <a:extLst>
              <a:ext uri="{FF2B5EF4-FFF2-40B4-BE49-F238E27FC236}">
                <a16:creationId xmlns:a16="http://schemas.microsoft.com/office/drawing/2014/main" id="{26E6D7DA-C0D1-4696-9835-767CDD2D179D}"/>
              </a:ext>
            </a:extLst>
          </p:cNvPr>
          <p:cNvSpPr/>
          <p:nvPr/>
        </p:nvSpPr>
        <p:spPr>
          <a:xfrm>
            <a:off x="5867400" y="3155133"/>
            <a:ext cx="457200" cy="16940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A3D8C2D1-4BCF-4BF5-932F-7DB8A690ECE0}"/>
              </a:ext>
            </a:extLst>
          </p:cNvPr>
          <p:cNvSpPr txBox="1"/>
          <p:nvPr/>
        </p:nvSpPr>
        <p:spPr>
          <a:xfrm>
            <a:off x="6324600" y="3398135"/>
            <a:ext cx="1278812" cy="1200329"/>
          </a:xfrm>
          <a:prstGeom prst="rect">
            <a:avLst/>
          </a:prstGeom>
          <a:noFill/>
        </p:spPr>
        <p:txBody>
          <a:bodyPr wrap="none" rtlCol="0">
            <a:spAutoFit/>
          </a:bodyPr>
          <a:lstStyle/>
          <a:p>
            <a:pPr algn="ctr"/>
            <a:r>
              <a:rPr lang="pt-BR" sz="2400" dirty="0"/>
              <a:t>Arquivos</a:t>
            </a:r>
          </a:p>
          <a:p>
            <a:pPr algn="ctr"/>
            <a:r>
              <a:rPr lang="pt-BR" sz="2400" dirty="0"/>
              <a:t>de</a:t>
            </a:r>
          </a:p>
          <a:p>
            <a:pPr algn="ctr"/>
            <a:r>
              <a:rPr lang="pt-BR" sz="2400" dirty="0"/>
              <a:t>Exemplo</a:t>
            </a:r>
            <a:endParaRPr lang="en-US" sz="2400" dirty="0"/>
          </a:p>
        </p:txBody>
      </p:sp>
      <p:sp>
        <p:nvSpPr>
          <p:cNvPr id="44" name="TextBox 43">
            <a:extLst>
              <a:ext uri="{FF2B5EF4-FFF2-40B4-BE49-F238E27FC236}">
                <a16:creationId xmlns:a16="http://schemas.microsoft.com/office/drawing/2014/main" id="{08AEEF0E-E60B-4BC7-B78B-A1A499ECFFAA}"/>
              </a:ext>
            </a:extLst>
          </p:cNvPr>
          <p:cNvSpPr txBox="1"/>
          <p:nvPr/>
        </p:nvSpPr>
        <p:spPr>
          <a:xfrm>
            <a:off x="502561" y="1139381"/>
            <a:ext cx="4438779" cy="461665"/>
          </a:xfrm>
          <a:prstGeom prst="rect">
            <a:avLst/>
          </a:prstGeom>
          <a:noFill/>
        </p:spPr>
        <p:txBody>
          <a:bodyPr wrap="none" rtlCol="0">
            <a:spAutoFit/>
          </a:bodyPr>
          <a:lstStyle/>
          <a:p>
            <a:r>
              <a:rPr lang="pt-BR" sz="2400" dirty="0"/>
              <a:t>__init__.py  -  Configuração básica</a:t>
            </a:r>
            <a:endParaRPr lang="en-US" sz="2400" dirty="0"/>
          </a:p>
        </p:txBody>
      </p:sp>
      <p:sp>
        <p:nvSpPr>
          <p:cNvPr id="46" name="TextBox 45">
            <a:extLst>
              <a:ext uri="{FF2B5EF4-FFF2-40B4-BE49-F238E27FC236}">
                <a16:creationId xmlns:a16="http://schemas.microsoft.com/office/drawing/2014/main" id="{9B701C35-DEB7-41C3-9A59-33455ABECA1A}"/>
              </a:ext>
            </a:extLst>
          </p:cNvPr>
          <p:cNvSpPr txBox="1"/>
          <p:nvPr/>
        </p:nvSpPr>
        <p:spPr>
          <a:xfrm>
            <a:off x="502561" y="1640299"/>
            <a:ext cx="5530617" cy="461665"/>
          </a:xfrm>
          <a:prstGeom prst="rect">
            <a:avLst/>
          </a:prstGeom>
          <a:noFill/>
        </p:spPr>
        <p:txBody>
          <a:bodyPr wrap="none" rtlCol="0">
            <a:spAutoFit/>
          </a:bodyPr>
          <a:lstStyle/>
          <a:p>
            <a:r>
              <a:rPr lang="pt-BR" sz="2400" dirty="0"/>
              <a:t>places.py  -  Armazena locais de publicação</a:t>
            </a:r>
            <a:endParaRPr lang="en-US" sz="2400" dirty="0"/>
          </a:p>
        </p:txBody>
      </p:sp>
      <p:cxnSp>
        <p:nvCxnSpPr>
          <p:cNvPr id="47" name="Connector: Elbow 46">
            <a:extLst>
              <a:ext uri="{FF2B5EF4-FFF2-40B4-BE49-F238E27FC236}">
                <a16:creationId xmlns:a16="http://schemas.microsoft.com/office/drawing/2014/main" id="{A94F245C-832D-4A6E-8A93-ABF433F03BF4}"/>
              </a:ext>
            </a:extLst>
          </p:cNvPr>
          <p:cNvCxnSpPr>
            <a:cxnSpLocks/>
          </p:cNvCxnSpPr>
          <p:nvPr/>
        </p:nvCxnSpPr>
        <p:spPr>
          <a:xfrm rot="16200000" flipH="1">
            <a:off x="269665" y="3128497"/>
            <a:ext cx="316682"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B56D216-0EB2-40E9-91C5-F144693B55DF}"/>
              </a:ext>
            </a:extLst>
          </p:cNvPr>
          <p:cNvCxnSpPr>
            <a:cxnSpLocks/>
          </p:cNvCxnSpPr>
          <p:nvPr/>
        </p:nvCxnSpPr>
        <p:spPr>
          <a:xfrm rot="16200000" flipH="1">
            <a:off x="-20153" y="3418314"/>
            <a:ext cx="896319"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95760F-0841-41A7-AB5A-92DBE162B913}"/>
              </a:ext>
            </a:extLst>
          </p:cNvPr>
          <p:cNvCxnSpPr>
            <a:cxnSpLocks/>
          </p:cNvCxnSpPr>
          <p:nvPr/>
        </p:nvCxnSpPr>
        <p:spPr>
          <a:xfrm rot="16200000" flipH="1">
            <a:off x="-320198" y="3718359"/>
            <a:ext cx="1496409"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8A3B98D-4E70-4621-A0A5-28C24DB9CB1E}"/>
              </a:ext>
            </a:extLst>
          </p:cNvPr>
          <p:cNvCxnSpPr>
            <a:cxnSpLocks/>
          </p:cNvCxnSpPr>
          <p:nvPr/>
        </p:nvCxnSpPr>
        <p:spPr>
          <a:xfrm rot="16200000" flipH="1">
            <a:off x="-606862" y="4005023"/>
            <a:ext cx="2069736"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65C117DD-785B-4529-9497-BC8EB0D1D5F6}"/>
              </a:ext>
            </a:extLst>
          </p:cNvPr>
          <p:cNvPicPr>
            <a:picLocks noChangeAspect="1"/>
          </p:cNvPicPr>
          <p:nvPr/>
        </p:nvPicPr>
        <p:blipFill>
          <a:blip r:embed="rId3"/>
          <a:stretch>
            <a:fillRect/>
          </a:stretch>
        </p:blipFill>
        <p:spPr>
          <a:xfrm>
            <a:off x="127449" y="2207834"/>
            <a:ext cx="344186" cy="415109"/>
          </a:xfrm>
          <a:prstGeom prst="rect">
            <a:avLst/>
          </a:prstGeom>
        </p:spPr>
      </p:pic>
      <p:pic>
        <p:nvPicPr>
          <p:cNvPr id="68" name="Picture 2" descr="Resultado de imagem para python logo">
            <a:extLst>
              <a:ext uri="{FF2B5EF4-FFF2-40B4-BE49-F238E27FC236}">
                <a16:creationId xmlns:a16="http://schemas.microsoft.com/office/drawing/2014/main" id="{F0F026E9-0249-48C6-B0F8-3EDA532B77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763" y="1736646"/>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Resultado de imagem para python logo">
            <a:extLst>
              <a:ext uri="{FF2B5EF4-FFF2-40B4-BE49-F238E27FC236}">
                <a16:creationId xmlns:a16="http://schemas.microsoft.com/office/drawing/2014/main" id="{5D321A3E-E0FB-45E3-A3A1-BF0F68BCA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3236790"/>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Resultado de imagem para python logo">
            <a:extLst>
              <a:ext uri="{FF2B5EF4-FFF2-40B4-BE49-F238E27FC236}">
                <a16:creationId xmlns:a16="http://schemas.microsoft.com/office/drawing/2014/main" id="{94AAEA77-3C01-4097-918D-EFC867F7C4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3822229"/>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Resultado de imagem para python logo">
            <a:extLst>
              <a:ext uri="{FF2B5EF4-FFF2-40B4-BE49-F238E27FC236}">
                <a16:creationId xmlns:a16="http://schemas.microsoft.com/office/drawing/2014/main" id="{82A8CEB0-71E8-4EAF-8E16-8BEBAFE0FC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4407668"/>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Resultado de imagem para python logo">
            <a:extLst>
              <a:ext uri="{FF2B5EF4-FFF2-40B4-BE49-F238E27FC236}">
                <a16:creationId xmlns:a16="http://schemas.microsoft.com/office/drawing/2014/main" id="{8473B878-0ABE-4F5B-B4BB-41BE39D19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4993106"/>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esultado de imagem para python logo">
            <a:extLst>
              <a:ext uri="{FF2B5EF4-FFF2-40B4-BE49-F238E27FC236}">
                <a16:creationId xmlns:a16="http://schemas.microsoft.com/office/drawing/2014/main" id="{398429B3-B818-4413-B688-2F69D43500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6037212"/>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4B1E12A4-578D-4855-9052-46CDEAEE42CA}"/>
              </a:ext>
            </a:extLst>
          </p:cNvPr>
          <p:cNvPicPr>
            <a:picLocks noChangeAspect="1"/>
          </p:cNvPicPr>
          <p:nvPr/>
        </p:nvPicPr>
        <p:blipFill>
          <a:blip r:embed="rId3"/>
          <a:stretch>
            <a:fillRect/>
          </a:stretch>
        </p:blipFill>
        <p:spPr>
          <a:xfrm>
            <a:off x="127449" y="2670600"/>
            <a:ext cx="344186" cy="415109"/>
          </a:xfrm>
          <a:prstGeom prst="rect">
            <a:avLst/>
          </a:prstGeom>
        </p:spPr>
      </p:pic>
      <p:pic>
        <p:nvPicPr>
          <p:cNvPr id="75" name="Picture 74">
            <a:extLst>
              <a:ext uri="{FF2B5EF4-FFF2-40B4-BE49-F238E27FC236}">
                <a16:creationId xmlns:a16="http://schemas.microsoft.com/office/drawing/2014/main" id="{B8294673-B3CA-4FAE-B329-57531CC32F3C}"/>
              </a:ext>
            </a:extLst>
          </p:cNvPr>
          <p:cNvPicPr>
            <a:picLocks noChangeAspect="1"/>
          </p:cNvPicPr>
          <p:nvPr/>
        </p:nvPicPr>
        <p:blipFill>
          <a:blip r:embed="rId3"/>
          <a:stretch>
            <a:fillRect/>
          </a:stretch>
        </p:blipFill>
        <p:spPr>
          <a:xfrm>
            <a:off x="138491" y="5445702"/>
            <a:ext cx="344186" cy="415109"/>
          </a:xfrm>
          <a:prstGeom prst="rect">
            <a:avLst/>
          </a:prstGeom>
        </p:spPr>
      </p:pic>
    </p:spTree>
    <p:extLst>
      <p:ext uri="{BB962C8B-B14F-4D97-AF65-F5344CB8AC3E}">
        <p14:creationId xmlns:p14="http://schemas.microsoft.com/office/powerpoint/2010/main" val="220595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places.py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359080" cy="4608512"/>
          </a:xfrm>
        </p:spPr>
        <p:txBody>
          <a:bodyPr>
            <a:normAutofit fontScale="92500"/>
          </a:bodyPr>
          <a:lstStyle/>
          <a:p>
            <a:pPr marL="0" indent="0">
              <a:buNone/>
            </a:pPr>
            <a:r>
              <a:rPr lang="en-US" dirty="0"/>
              <a:t>from </a:t>
            </a:r>
            <a:r>
              <a:rPr lang="en-US" dirty="0" err="1"/>
              <a:t>snowballing.models</a:t>
            </a:r>
            <a:r>
              <a:rPr lang="en-US" dirty="0"/>
              <a:t> import Place, DB</a:t>
            </a:r>
          </a:p>
          <a:p>
            <a:pPr marL="0" indent="0">
              <a:buNone/>
            </a:pPr>
            <a:r>
              <a:rPr lang="en-US" dirty="0"/>
              <a:t>from </a:t>
            </a:r>
            <a:r>
              <a:rPr lang="en-US" dirty="0" err="1"/>
              <a:t>snowballing.common_places</a:t>
            </a:r>
            <a:r>
              <a:rPr lang="en-US" dirty="0"/>
              <a:t> import *</a:t>
            </a:r>
          </a:p>
          <a:p>
            <a:pPr marL="0" indent="0">
              <a:buNone/>
            </a:pPr>
            <a:endParaRPr lang="en-US" dirty="0"/>
          </a:p>
          <a:p>
            <a:pPr marL="0" indent="0">
              <a:buNone/>
            </a:pPr>
            <a:r>
              <a:rPr lang="en-US" dirty="0"/>
              <a:t>IPAW = conference("IPAW", "International Provenance and Annotation Workshop")</a:t>
            </a:r>
          </a:p>
          <a:p>
            <a:pPr marL="0" indent="0">
              <a:buNone/>
            </a:pPr>
            <a:r>
              <a:rPr lang="fr-FR" dirty="0"/>
              <a:t>CSUR = journal("CSUR", "ACM </a:t>
            </a:r>
            <a:r>
              <a:rPr lang="fr-FR" dirty="0" err="1"/>
              <a:t>Computing</a:t>
            </a:r>
            <a:r>
              <a:rPr lang="fr-FR" dirty="0"/>
              <a:t> </a:t>
            </a:r>
            <a:r>
              <a:rPr lang="fr-FR" dirty="0" err="1"/>
              <a:t>Surveys</a:t>
            </a:r>
            <a:r>
              <a:rPr lang="fr-FR" dirty="0"/>
              <a:t>")</a:t>
            </a:r>
          </a:p>
          <a:p>
            <a:pPr marL="0" indent="0">
              <a:buNone/>
            </a:pPr>
            <a:endParaRPr lang="fr-FR" dirty="0"/>
          </a:p>
          <a:p>
            <a:pPr marL="0" indent="0">
              <a:buNone/>
            </a:pPr>
            <a:r>
              <a:rPr lang="en-US" dirty="0" err="1"/>
              <a:t>arXiv</a:t>
            </a:r>
            <a:r>
              <a:rPr lang="en-US" dirty="0"/>
              <a:t> = DB(Place("</a:t>
            </a:r>
            <a:r>
              <a:rPr lang="en-US" dirty="0" err="1"/>
              <a:t>arXiv</a:t>
            </a:r>
            <a:r>
              <a:rPr lang="en-US" dirty="0"/>
              <a:t>", "</a:t>
            </a:r>
            <a:r>
              <a:rPr lang="en-US" dirty="0" err="1"/>
              <a:t>arXiv</a:t>
            </a:r>
            <a:r>
              <a:rPr lang="en-US" dirty="0"/>
              <a:t>", "Archive"))</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19</a:t>
            </a:fld>
            <a:endParaRPr lang="pt-BR"/>
          </a:p>
        </p:txBody>
      </p:sp>
    </p:spTree>
    <p:extLst>
      <p:ext uri="{BB962C8B-B14F-4D97-AF65-F5344CB8AC3E}">
        <p14:creationId xmlns:p14="http://schemas.microsoft.com/office/powerpoint/2010/main" val="184649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Snowballing</a:t>
            </a:r>
            <a:endParaRPr lang="en-US" dirty="0"/>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pt-BR" dirty="0"/>
              <a:t>Abordagem de busca sistemática para revisão da literatura</a:t>
            </a:r>
          </a:p>
          <a:p>
            <a:r>
              <a:rPr lang="pt-BR" dirty="0"/>
              <a:t>Conjunto Inicial: {A1}</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191000" y="4572000"/>
            <a:ext cx="762000" cy="762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A1</a:t>
            </a:r>
            <a:endParaRPr lang="en-US" dirty="0"/>
          </a:p>
        </p:txBody>
      </p:sp>
    </p:spTree>
    <p:extLst>
      <p:ext uri="{BB962C8B-B14F-4D97-AF65-F5344CB8AC3E}">
        <p14:creationId xmlns:p14="http://schemas.microsoft.com/office/powerpoint/2010/main" val="123955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y2014.py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62500" lnSpcReduction="20000"/>
          </a:bodyPr>
          <a:lstStyle/>
          <a:p>
            <a:pPr marL="0" indent="0">
              <a:buNone/>
            </a:pPr>
            <a:r>
              <a:rPr lang="en-US" dirty="0"/>
              <a:t>from datetime import datetime</a:t>
            </a:r>
          </a:p>
          <a:p>
            <a:pPr marL="0" indent="0">
              <a:buNone/>
            </a:pPr>
            <a:r>
              <a:rPr lang="en-US" dirty="0"/>
              <a:t>from </a:t>
            </a:r>
            <a:r>
              <a:rPr lang="en-US" dirty="0" err="1"/>
              <a:t>snowballing.models</a:t>
            </a:r>
            <a:r>
              <a:rPr lang="en-US" dirty="0"/>
              <a:t> import *</a:t>
            </a:r>
          </a:p>
          <a:p>
            <a:pPr marL="0" indent="0">
              <a:buNone/>
            </a:pPr>
            <a:r>
              <a:rPr lang="en-US" dirty="0"/>
              <a:t>from ..places import *</a:t>
            </a:r>
          </a:p>
          <a:p>
            <a:pPr marL="0" indent="0">
              <a:buNone/>
            </a:pPr>
            <a:endParaRPr lang="en-US" dirty="0"/>
          </a:p>
          <a:p>
            <a:pPr marL="0" indent="0">
              <a:buNone/>
            </a:pPr>
            <a:r>
              <a:rPr lang="en-US" dirty="0"/>
              <a:t>murta2014a = DB(</a:t>
            </a:r>
            <a:r>
              <a:rPr lang="en-US" dirty="0" err="1"/>
              <a:t>WorkSnowball</a:t>
            </a:r>
            <a:r>
              <a:rPr lang="en-US" dirty="0"/>
              <a:t>(</a:t>
            </a:r>
          </a:p>
          <a:p>
            <a:pPr marL="0" indent="0">
              <a:buNone/>
            </a:pPr>
            <a:r>
              <a:rPr lang="en-US" dirty="0"/>
              <a:t>    2014, "</a:t>
            </a:r>
            <a:r>
              <a:rPr lang="en-US" dirty="0" err="1"/>
              <a:t>noWorkflow</a:t>
            </a:r>
            <a:r>
              <a:rPr lang="en-US" dirty="0"/>
              <a:t>: capturing and analyzing provenance of scripts",</a:t>
            </a:r>
          </a:p>
          <a:p>
            <a:pPr marL="0" indent="0">
              <a:buNone/>
            </a:pPr>
            <a:r>
              <a:rPr lang="en-US" dirty="0"/>
              <a:t>    display="</a:t>
            </a:r>
            <a:r>
              <a:rPr lang="en-US" dirty="0" err="1"/>
              <a:t>noWorkflow</a:t>
            </a:r>
            <a:r>
              <a:rPr lang="en-US" dirty="0"/>
              <a:t>",</a:t>
            </a:r>
          </a:p>
          <a:p>
            <a:pPr marL="0" indent="0">
              <a:buNone/>
            </a:pPr>
            <a:r>
              <a:rPr lang="en-US" dirty="0"/>
              <a:t>    authors="</a:t>
            </a:r>
            <a:r>
              <a:rPr lang="en-US" dirty="0" err="1"/>
              <a:t>Murta</a:t>
            </a:r>
            <a:r>
              <a:rPr lang="en-US" dirty="0"/>
              <a:t>, Leonardo and </a:t>
            </a:r>
            <a:r>
              <a:rPr lang="en-US" dirty="0" err="1"/>
              <a:t>Braganholo</a:t>
            </a:r>
            <a:r>
              <a:rPr lang="en-US" dirty="0"/>
              <a:t>, Vanessa and </a:t>
            </a:r>
            <a:r>
              <a:rPr lang="en-US" dirty="0" err="1"/>
              <a:t>Chirigati</a:t>
            </a:r>
            <a:r>
              <a:rPr lang="en-US" dirty="0"/>
              <a:t>, Fernando and Koop, David and Freire, Juliana",</a:t>
            </a:r>
          </a:p>
          <a:p>
            <a:pPr marL="0" indent="0">
              <a:buNone/>
            </a:pPr>
            <a:r>
              <a:rPr lang="en-US" dirty="0"/>
              <a:t>    place=IPAW,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20</a:t>
            </a:fld>
            <a:endParaRPr lang="pt-BR"/>
          </a:p>
        </p:txBody>
      </p:sp>
    </p:spTree>
    <p:extLst>
      <p:ext uri="{BB962C8B-B14F-4D97-AF65-F5344CB8AC3E}">
        <p14:creationId xmlns:p14="http://schemas.microsoft.com/office/powerpoint/2010/main" val="3273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y2014.py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t>murta2014a</a:t>
            </a:r>
            <a:r>
              <a:rPr lang="en-US" dirty="0">
                <a:solidFill>
                  <a:schemeClr val="bg1">
                    <a:lumMod val="65000"/>
                  </a:schemeClr>
                </a:solidFill>
              </a:rPr>
              <a:t> = DB(</a:t>
            </a:r>
            <a:r>
              <a:rPr lang="en-US" dirty="0" err="1"/>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a:t>
            </a:r>
            <a:r>
              <a:rPr lang="en-US" dirty="0"/>
              <a:t>display="</a:t>
            </a:r>
            <a:r>
              <a:rPr lang="en-US" dirty="0" err="1"/>
              <a:t>noWorkflow</a:t>
            </a:r>
            <a:r>
              <a:rPr lang="en-US" dirty="0"/>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a:t>
            </a:r>
            <a:r>
              <a:rPr lang="en-US" dirty="0"/>
              <a:t>place=IPAW,</a:t>
            </a: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21</a:t>
            </a:fld>
            <a:endParaRPr lang="pt-BR"/>
          </a:p>
        </p:txBody>
      </p:sp>
      <p:sp>
        <p:nvSpPr>
          <p:cNvPr id="10" name="Rectangle 9">
            <a:extLst>
              <a:ext uri="{FF2B5EF4-FFF2-40B4-BE49-F238E27FC236}">
                <a16:creationId xmlns:a16="http://schemas.microsoft.com/office/drawing/2014/main" id="{A565FE97-FD64-470D-97CC-B0EA5B60B457}"/>
              </a:ext>
            </a:extLst>
          </p:cNvPr>
          <p:cNvSpPr/>
          <p:nvPr/>
        </p:nvSpPr>
        <p:spPr>
          <a:xfrm>
            <a:off x="609600" y="2819400"/>
            <a:ext cx="12954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C3454FA-1282-4F95-9E20-6FC6DDD7C99D}"/>
              </a:ext>
            </a:extLst>
          </p:cNvPr>
          <p:cNvSpPr/>
          <p:nvPr/>
        </p:nvSpPr>
        <p:spPr>
          <a:xfrm>
            <a:off x="2514600" y="2781300"/>
            <a:ext cx="1524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182B9444-4CAC-4266-9F00-8DE16715FE3D}"/>
              </a:ext>
            </a:extLst>
          </p:cNvPr>
          <p:cNvSpPr txBox="1"/>
          <p:nvPr/>
        </p:nvSpPr>
        <p:spPr>
          <a:xfrm>
            <a:off x="762000" y="2522240"/>
            <a:ext cx="906145" cy="369332"/>
          </a:xfrm>
          <a:prstGeom prst="rect">
            <a:avLst/>
          </a:prstGeom>
          <a:noFill/>
        </p:spPr>
        <p:txBody>
          <a:bodyPr wrap="none" rtlCol="0">
            <a:spAutoFit/>
          </a:bodyPr>
          <a:lstStyle/>
          <a:p>
            <a:r>
              <a:rPr lang="pt-BR" dirty="0">
                <a:solidFill>
                  <a:schemeClr val="accent1"/>
                </a:solidFill>
              </a:rPr>
              <a:t>variável</a:t>
            </a:r>
            <a:endParaRPr lang="en-US" dirty="0">
              <a:solidFill>
                <a:schemeClr val="accent1"/>
              </a:solidFill>
            </a:endParaRPr>
          </a:p>
        </p:txBody>
      </p:sp>
      <p:sp>
        <p:nvSpPr>
          <p:cNvPr id="13" name="TextBox 12">
            <a:extLst>
              <a:ext uri="{FF2B5EF4-FFF2-40B4-BE49-F238E27FC236}">
                <a16:creationId xmlns:a16="http://schemas.microsoft.com/office/drawing/2014/main" id="{D34D049F-B2A4-4771-9473-D8B5783C5CE5}"/>
              </a:ext>
            </a:extLst>
          </p:cNvPr>
          <p:cNvSpPr txBox="1"/>
          <p:nvPr/>
        </p:nvSpPr>
        <p:spPr>
          <a:xfrm>
            <a:off x="2277704" y="2479080"/>
            <a:ext cx="1997791" cy="369332"/>
          </a:xfrm>
          <a:prstGeom prst="rect">
            <a:avLst/>
          </a:prstGeom>
          <a:noFill/>
        </p:spPr>
        <p:txBody>
          <a:bodyPr wrap="none" rtlCol="0">
            <a:spAutoFit/>
          </a:bodyPr>
          <a:lstStyle/>
          <a:p>
            <a:r>
              <a:rPr lang="pt-BR" dirty="0">
                <a:solidFill>
                  <a:schemeClr val="accent1"/>
                </a:solidFill>
              </a:rPr>
              <a:t>estado no </a:t>
            </a:r>
            <a:r>
              <a:rPr lang="pt-BR" dirty="0" err="1">
                <a:solidFill>
                  <a:schemeClr val="accent1"/>
                </a:solidFill>
              </a:rPr>
              <a:t>snowball</a:t>
            </a:r>
            <a:endParaRPr lang="en-US" dirty="0">
              <a:solidFill>
                <a:schemeClr val="accent1"/>
              </a:solidFill>
            </a:endParaRPr>
          </a:p>
        </p:txBody>
      </p:sp>
      <p:sp>
        <p:nvSpPr>
          <p:cNvPr id="14" name="Left Brace 13">
            <a:extLst>
              <a:ext uri="{FF2B5EF4-FFF2-40B4-BE49-F238E27FC236}">
                <a16:creationId xmlns:a16="http://schemas.microsoft.com/office/drawing/2014/main" id="{18EB9003-7E75-4212-9261-5196C6DD3E68}"/>
              </a:ext>
            </a:extLst>
          </p:cNvPr>
          <p:cNvSpPr/>
          <p:nvPr/>
        </p:nvSpPr>
        <p:spPr>
          <a:xfrm>
            <a:off x="4233509" y="1407972"/>
            <a:ext cx="313093" cy="1754327"/>
          </a:xfrm>
          <a:prstGeom prst="leftBrace">
            <a:avLst>
              <a:gd name="adj1" fmla="val 8333"/>
              <a:gd name="adj2" fmla="val 893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63E7E13-7280-4B18-AB28-DFD31172D021}"/>
              </a:ext>
            </a:extLst>
          </p:cNvPr>
          <p:cNvSpPr txBox="1"/>
          <p:nvPr/>
        </p:nvSpPr>
        <p:spPr>
          <a:xfrm>
            <a:off x="4390055" y="1446074"/>
            <a:ext cx="4502425" cy="1754326"/>
          </a:xfrm>
          <a:prstGeom prst="rect">
            <a:avLst/>
          </a:prstGeom>
          <a:noFill/>
        </p:spPr>
        <p:txBody>
          <a:bodyPr wrap="square" rtlCol="0">
            <a:spAutoFit/>
          </a:bodyPr>
          <a:lstStyle/>
          <a:p>
            <a:r>
              <a:rPr lang="pt-BR" dirty="0" err="1"/>
              <a:t>Work</a:t>
            </a:r>
            <a:r>
              <a:rPr lang="pt-BR" dirty="0"/>
              <a:t>: cadastrado, mas sem decisão</a:t>
            </a:r>
            <a:br>
              <a:rPr lang="pt-BR" dirty="0"/>
            </a:br>
            <a:r>
              <a:rPr lang="pt-BR" dirty="0" err="1"/>
              <a:t>WorkNoFile</a:t>
            </a:r>
            <a:r>
              <a:rPr lang="pt-BR" dirty="0"/>
              <a:t>: arquivo não encontrado</a:t>
            </a:r>
          </a:p>
          <a:p>
            <a:r>
              <a:rPr lang="pt-BR" dirty="0" err="1"/>
              <a:t>WorkLang</a:t>
            </a:r>
            <a:r>
              <a:rPr lang="pt-BR" dirty="0"/>
              <a:t>: outra língua</a:t>
            </a:r>
          </a:p>
          <a:p>
            <a:r>
              <a:rPr lang="pt-BR" dirty="0" err="1"/>
              <a:t>WorkUnrelated</a:t>
            </a:r>
            <a:r>
              <a:rPr lang="pt-BR" dirty="0"/>
              <a:t>: não relacionado</a:t>
            </a:r>
          </a:p>
          <a:p>
            <a:r>
              <a:rPr lang="pt-BR" dirty="0" err="1"/>
              <a:t>WorkOk</a:t>
            </a:r>
            <a:r>
              <a:rPr lang="pt-BR" dirty="0"/>
              <a:t>: considerado, antes </a:t>
            </a:r>
            <a:r>
              <a:rPr lang="pt-BR" dirty="0" err="1"/>
              <a:t>backward</a:t>
            </a:r>
            <a:br>
              <a:rPr lang="pt-BR" dirty="0"/>
            </a:br>
            <a:r>
              <a:rPr lang="pt-BR" dirty="0" err="1"/>
              <a:t>WorkSnowball</a:t>
            </a:r>
            <a:r>
              <a:rPr lang="pt-BR" dirty="0"/>
              <a:t>: relacionado depois </a:t>
            </a:r>
            <a:r>
              <a:rPr lang="pt-BR" dirty="0" err="1"/>
              <a:t>backward</a:t>
            </a:r>
            <a:endParaRPr lang="en-US" dirty="0"/>
          </a:p>
        </p:txBody>
      </p:sp>
      <p:sp>
        <p:nvSpPr>
          <p:cNvPr id="16" name="TextBox 15">
            <a:extLst>
              <a:ext uri="{FF2B5EF4-FFF2-40B4-BE49-F238E27FC236}">
                <a16:creationId xmlns:a16="http://schemas.microsoft.com/office/drawing/2014/main" id="{65F9F030-55C5-403C-A666-E899B6385C50}"/>
              </a:ext>
            </a:extLst>
          </p:cNvPr>
          <p:cNvSpPr txBox="1"/>
          <p:nvPr/>
        </p:nvSpPr>
        <p:spPr>
          <a:xfrm>
            <a:off x="4476621" y="1183136"/>
            <a:ext cx="3086358" cy="369332"/>
          </a:xfrm>
          <a:prstGeom prst="rect">
            <a:avLst/>
          </a:prstGeom>
          <a:noFill/>
        </p:spPr>
        <p:txBody>
          <a:bodyPr wrap="none" rtlCol="0">
            <a:spAutoFit/>
          </a:bodyPr>
          <a:lstStyle/>
          <a:p>
            <a:r>
              <a:rPr lang="pt-BR" dirty="0" err="1">
                <a:solidFill>
                  <a:schemeClr val="accent1"/>
                </a:solidFill>
              </a:rPr>
              <a:t>config.CLASSES</a:t>
            </a:r>
            <a:r>
              <a:rPr lang="pt-BR" dirty="0">
                <a:solidFill>
                  <a:schemeClr val="accent1"/>
                </a:solidFill>
              </a:rPr>
              <a:t> no </a:t>
            </a:r>
            <a:r>
              <a:rPr lang="pt-BR" dirty="0">
                <a:solidFill>
                  <a:schemeClr val="accent4"/>
                </a:solidFill>
              </a:rPr>
              <a:t>__init__.py</a:t>
            </a:r>
            <a:r>
              <a:rPr lang="pt-BR" dirty="0">
                <a:solidFill>
                  <a:schemeClr val="accent1"/>
                </a:solidFill>
              </a:rPr>
              <a:t>:</a:t>
            </a:r>
            <a:endParaRPr lang="en-US" dirty="0">
              <a:solidFill>
                <a:schemeClr val="accent1"/>
              </a:solidFill>
            </a:endParaRPr>
          </a:p>
        </p:txBody>
      </p:sp>
      <p:sp>
        <p:nvSpPr>
          <p:cNvPr id="18" name="Rectangle 17">
            <a:extLst>
              <a:ext uri="{FF2B5EF4-FFF2-40B4-BE49-F238E27FC236}">
                <a16:creationId xmlns:a16="http://schemas.microsoft.com/office/drawing/2014/main" id="{58A503EA-0A29-4D10-9026-2CE1578F8080}"/>
              </a:ext>
            </a:extLst>
          </p:cNvPr>
          <p:cNvSpPr/>
          <p:nvPr/>
        </p:nvSpPr>
        <p:spPr>
          <a:xfrm>
            <a:off x="838200" y="3404012"/>
            <a:ext cx="24384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620CA8C5-42FD-46C8-89B6-7C33361C4F6B}"/>
              </a:ext>
            </a:extLst>
          </p:cNvPr>
          <p:cNvSpPr txBox="1"/>
          <p:nvPr/>
        </p:nvSpPr>
        <p:spPr>
          <a:xfrm>
            <a:off x="3276599" y="3402153"/>
            <a:ext cx="1747594" cy="369332"/>
          </a:xfrm>
          <a:prstGeom prst="rect">
            <a:avLst/>
          </a:prstGeom>
          <a:noFill/>
        </p:spPr>
        <p:txBody>
          <a:bodyPr wrap="none" rtlCol="0">
            <a:spAutoFit/>
          </a:bodyPr>
          <a:lstStyle/>
          <a:p>
            <a:r>
              <a:rPr lang="pt-BR" dirty="0">
                <a:solidFill>
                  <a:schemeClr val="accent1"/>
                </a:solidFill>
              </a:rPr>
              <a:t>Nome na análise</a:t>
            </a:r>
            <a:endParaRPr lang="en-US" dirty="0">
              <a:solidFill>
                <a:schemeClr val="accent1"/>
              </a:solidFill>
            </a:endParaRPr>
          </a:p>
        </p:txBody>
      </p:sp>
      <p:sp>
        <p:nvSpPr>
          <p:cNvPr id="20" name="Rectangle 19">
            <a:extLst>
              <a:ext uri="{FF2B5EF4-FFF2-40B4-BE49-F238E27FC236}">
                <a16:creationId xmlns:a16="http://schemas.microsoft.com/office/drawing/2014/main" id="{34803498-383F-49D3-9E1B-65EFF37CA627}"/>
              </a:ext>
            </a:extLst>
          </p:cNvPr>
          <p:cNvSpPr/>
          <p:nvPr/>
        </p:nvSpPr>
        <p:spPr>
          <a:xfrm>
            <a:off x="838200" y="4285784"/>
            <a:ext cx="1295401"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8703062C-B7F2-4B72-924E-09ADF9D02C9D}"/>
              </a:ext>
            </a:extLst>
          </p:cNvPr>
          <p:cNvSpPr txBox="1"/>
          <p:nvPr/>
        </p:nvSpPr>
        <p:spPr>
          <a:xfrm>
            <a:off x="2142035" y="4287126"/>
            <a:ext cx="5265352" cy="369332"/>
          </a:xfrm>
          <a:prstGeom prst="rect">
            <a:avLst/>
          </a:prstGeom>
          <a:noFill/>
        </p:spPr>
        <p:txBody>
          <a:bodyPr wrap="none" rtlCol="0">
            <a:spAutoFit/>
          </a:bodyPr>
          <a:lstStyle/>
          <a:p>
            <a:r>
              <a:rPr lang="pt-BR" dirty="0">
                <a:solidFill>
                  <a:schemeClr val="accent1"/>
                </a:solidFill>
              </a:rPr>
              <a:t>Local de publicação. Referência à variável de </a:t>
            </a:r>
            <a:r>
              <a:rPr lang="pt-BR" dirty="0">
                <a:solidFill>
                  <a:schemeClr val="accent4"/>
                </a:solidFill>
              </a:rPr>
              <a:t>places.py</a:t>
            </a:r>
            <a:endParaRPr lang="en-US" dirty="0">
              <a:solidFill>
                <a:schemeClr val="accent4"/>
              </a:solidFill>
            </a:endParaRPr>
          </a:p>
        </p:txBody>
      </p:sp>
    </p:spTree>
    <p:extLst>
      <p:ext uri="{BB962C8B-B14F-4D97-AF65-F5344CB8AC3E}">
        <p14:creationId xmlns:p14="http://schemas.microsoft.com/office/powerpoint/2010/main" val="40475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y2014.py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458200" cy="4924400"/>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example="1",</a:t>
            </a:r>
          </a:p>
          <a:p>
            <a:pPr marL="0" indent="0">
              <a:buNone/>
            </a:pPr>
            <a:r>
              <a:rPr lang="en-US" dirty="0"/>
              <a:t>    </a:t>
            </a:r>
            <a:r>
              <a:rPr lang="en-US" dirty="0" err="1"/>
              <a:t>todo</a:t>
            </a:r>
            <a:r>
              <a:rPr lang="en-US" dirty="0"/>
              <a:t>="remove this example",</a:t>
            </a:r>
          </a:p>
          <a:p>
            <a:pPr marL="0" indent="0">
              <a:buNone/>
            </a:pPr>
            <a:r>
              <a:rPr lang="en-US" dirty="0"/>
              <a:t>    analysis="""graph-based: summarization of the activation graph</a:t>
            </a:r>
            <a:r>
              <a:rPr lang="pt-BR" dirty="0"/>
              <a:t>;</a:t>
            </a:r>
          </a:p>
          <a:p>
            <a:pPr marL="0" indent="0">
              <a:buNone/>
            </a:pPr>
            <a:r>
              <a:rPr lang="pt-BR" dirty="0"/>
              <a:t>                          </a:t>
            </a:r>
            <a:r>
              <a:rPr lang="en-US" dirty="0"/>
              <a:t>diff-based</a:t>
            </a:r>
            <a:r>
              <a:rPr lang="pt-BR" dirty="0"/>
              <a:t>: </a:t>
            </a:r>
            <a:r>
              <a:rPr lang="en-US" dirty="0"/>
              <a:t>basic attributes comparison;</a:t>
            </a:r>
          </a:p>
          <a:p>
            <a:pPr marL="0" indent="0">
              <a:buNone/>
            </a:pPr>
            <a:r>
              <a:rPr lang="en-US" dirty="0"/>
              <a:t>                          query-based: queries""",</a:t>
            </a:r>
            <a:endParaRPr lang="en-US" dirty="0">
              <a:solidFill>
                <a:schemeClr val="bg1">
                  <a:lumMod val="65000"/>
                </a:schemeClr>
              </a:solidFill>
            </a:endParaRPr>
          </a:p>
          <a:p>
            <a:pPr marL="0" indent="0">
              <a:buNone/>
            </a:pPr>
            <a:r>
              <a:rPr lang="en-US" dirty="0">
                <a:solidFill>
                  <a:schemeClr val="bg1">
                    <a:lumMod val="65000"/>
                  </a:schemeClr>
                </a:solidFill>
              </a:rPr>
              <a:t>))</a:t>
            </a:r>
          </a:p>
          <a:p>
            <a:pPr marL="0" indent="0">
              <a:buNone/>
            </a:pPr>
            <a:endParaRPr lang="en-US" dirty="0">
              <a:solidFill>
                <a:schemeClr val="bg1">
                  <a:lumMod val="65000"/>
                </a:schemeClr>
              </a:solidFill>
            </a:endParaRP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22</a:t>
            </a:fld>
            <a:endParaRPr lang="pt-BR"/>
          </a:p>
        </p:txBody>
      </p:sp>
    </p:spTree>
    <p:extLst>
      <p:ext uri="{BB962C8B-B14F-4D97-AF65-F5344CB8AC3E}">
        <p14:creationId xmlns:p14="http://schemas.microsoft.com/office/powerpoint/2010/main" val="4076942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y2014.py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aliases=[(2015, "</a:t>
            </a:r>
            <a:r>
              <a:rPr lang="en-US" dirty="0" err="1"/>
              <a:t>noWorkflow</a:t>
            </a:r>
            <a:r>
              <a:rPr lang="en-US" dirty="0"/>
              <a:t>: Capturing and Analyzing Provenance of Scripts ", "</a:t>
            </a:r>
            <a:r>
              <a:rPr lang="en-US" dirty="0" err="1"/>
              <a:t>Chirigati</a:t>
            </a:r>
            <a:r>
              <a:rPr lang="en-US" dirty="0"/>
              <a:t>, Fernando and Koop, David and Freire, Juliana")],</a:t>
            </a:r>
          </a:p>
          <a:p>
            <a:pPr marL="0" indent="0">
              <a:buNone/>
            </a:pPr>
            <a:r>
              <a:rPr lang="en-US" dirty="0"/>
              <a:t>    snowball=datetime(2017, 3, 6),</a:t>
            </a:r>
          </a:p>
          <a:p>
            <a:pPr marL="0" indent="0">
              <a:buNone/>
            </a:pPr>
            <a:r>
              <a:rPr lang="en-US" dirty="0">
                <a:solidFill>
                  <a:schemeClr val="bg1">
                    <a:lumMod val="65000"/>
                  </a:schemeClr>
                </a:solidFill>
              </a:rPr>
              <a:t>    </a:t>
            </a:r>
            <a:r>
              <a:rPr lang="en-US" dirty="0"/>
              <a:t>file="murta2014a.pdf",</a:t>
            </a:r>
          </a:p>
          <a:p>
            <a:pPr marL="0" indent="0">
              <a:buNone/>
            </a:pPr>
            <a:r>
              <a:rPr lang="en-US" dirty="0">
                <a:solidFill>
                  <a:schemeClr val="bg1">
                    <a:lumMod val="65000"/>
                  </a:schemeClr>
                </a:solidFill>
              </a:rPr>
              <a:t>    </a:t>
            </a:r>
            <a:r>
              <a:rPr lang="en-US" dirty="0" err="1"/>
              <a:t>citation_file</a:t>
            </a:r>
            <a:r>
              <a:rPr lang="en-US" dirty="0"/>
              <a:t>="murta2014a",</a:t>
            </a:r>
            <a:br>
              <a:rPr lang="en-US" dirty="0"/>
            </a:br>
            <a:r>
              <a:rPr lang="en-US" dirty="0">
                <a:solidFill>
                  <a:schemeClr val="bg1">
                    <a:lumMod val="65000"/>
                  </a:schemeClr>
                </a:solidFill>
              </a:rPr>
              <a:t>))</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23</a:t>
            </a:fld>
            <a:endParaRPr lang="pt-BR"/>
          </a:p>
        </p:txBody>
      </p:sp>
    </p:spTree>
    <p:extLst>
      <p:ext uri="{BB962C8B-B14F-4D97-AF65-F5344CB8AC3E}">
        <p14:creationId xmlns:p14="http://schemas.microsoft.com/office/powerpoint/2010/main" val="3817638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y2014.py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458200" cy="4924400"/>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scholar="http://scholar.google.com/</a:t>
            </a:r>
            <a:r>
              <a:rPr lang="en-US" dirty="0" err="1"/>
              <a:t>scholar?cites</a:t>
            </a:r>
            <a:r>
              <a:rPr lang="en-US" dirty="0"/>
              <a:t>= 5458343950729529273&amp;as_sdt=2005&amp;sciodt=0,5&amp;hl=en",</a:t>
            </a:r>
          </a:p>
          <a:p>
            <a:pPr marL="0" indent="0">
              <a:buNone/>
            </a:pPr>
            <a:r>
              <a:rPr lang="en-US" dirty="0"/>
              <a:t>    </a:t>
            </a:r>
            <a:r>
              <a:rPr lang="en-US" dirty="0" err="1"/>
              <a:t>scholar_id</a:t>
            </a:r>
            <a:r>
              <a:rPr lang="en-US" dirty="0"/>
              <a:t>="ucciVefuv0sJ",</a:t>
            </a:r>
          </a:p>
          <a:p>
            <a:pPr marL="0" indent="0">
              <a:buNone/>
            </a:pPr>
            <a:r>
              <a:rPr lang="en-US" dirty="0"/>
              <a:t>    </a:t>
            </a:r>
            <a:r>
              <a:rPr lang="en-US" dirty="0" err="1"/>
              <a:t>cluster_id</a:t>
            </a:r>
            <a:r>
              <a:rPr lang="en-US" dirty="0"/>
              <a:t>="5458343950729529273",</a:t>
            </a:r>
          </a:p>
          <a:p>
            <a:pPr marL="0" indent="0">
              <a:buNone/>
            </a:pPr>
            <a:r>
              <a:rPr lang="en-US" dirty="0"/>
              <a:t>    </a:t>
            </a:r>
            <a:r>
              <a:rPr lang="en-US" dirty="0" err="1"/>
              <a:t>scholar_ok</a:t>
            </a:r>
            <a:r>
              <a:rPr lang="en-US" dirty="0"/>
              <a:t>=True,</a:t>
            </a:r>
          </a:p>
          <a:p>
            <a:pPr marL="0" indent="0">
              <a:buNone/>
            </a:pPr>
            <a:r>
              <a:rPr lang="en-US" dirty="0">
                <a:solidFill>
                  <a:schemeClr val="bg1">
                    <a:lumMod val="65000"/>
                  </a:schemeClr>
                </a:solidFill>
              </a:rPr>
              <a:t>))</a:t>
            </a:r>
          </a:p>
          <a:p>
            <a:pPr marL="0" indent="0">
              <a:buNone/>
            </a:pPr>
            <a:endParaRPr lang="en-US" dirty="0">
              <a:solidFill>
                <a:schemeClr val="bg1">
                  <a:lumMod val="65000"/>
                </a:schemeClr>
              </a:solidFill>
            </a:endParaRP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24</a:t>
            </a:fld>
            <a:endParaRPr lang="pt-BR"/>
          </a:p>
        </p:txBody>
      </p:sp>
    </p:spTree>
    <p:extLst>
      <p:ext uri="{BB962C8B-B14F-4D97-AF65-F5344CB8AC3E}">
        <p14:creationId xmlns:p14="http://schemas.microsoft.com/office/powerpoint/2010/main" val="373111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y2014.py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458200" cy="4924400"/>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local="Cologne, Germany",</a:t>
            </a:r>
          </a:p>
          <a:p>
            <a:pPr marL="0" indent="0">
              <a:buNone/>
            </a:pPr>
            <a:r>
              <a:rPr lang="en-US" dirty="0"/>
              <a:t>    pp="71--83",</a:t>
            </a:r>
          </a:p>
          <a:p>
            <a:pPr marL="0" indent="0">
              <a:buNone/>
            </a:pPr>
            <a:r>
              <a:rPr lang="en-US" dirty="0"/>
              <a:t>    </a:t>
            </a:r>
            <a:r>
              <a:rPr lang="en-US" dirty="0" err="1"/>
              <a:t>entrytype</a:t>
            </a:r>
            <a:r>
              <a:rPr lang="en-US" dirty="0"/>
              <a:t>="</a:t>
            </a:r>
            <a:r>
              <a:rPr lang="en-US" dirty="0" err="1"/>
              <a:t>inproceedings</a:t>
            </a:r>
            <a:r>
              <a:rPr lang="en-US" dirty="0"/>
              <a:t>",</a:t>
            </a:r>
          </a:p>
          <a:p>
            <a:pPr marL="0" indent="0">
              <a:buNone/>
            </a:pPr>
            <a:r>
              <a:rPr lang="en-US" dirty="0"/>
              <a:t>    organization="Springer",</a:t>
            </a:r>
          </a:p>
          <a:p>
            <a:pPr marL="0" indent="0">
              <a:buNone/>
            </a:pPr>
            <a:r>
              <a:rPr lang="en-US" dirty="0">
                <a:solidFill>
                  <a:schemeClr val="bg1">
                    <a:lumMod val="65000"/>
                  </a:schemeClr>
                </a:solidFill>
              </a:rPr>
              <a:t>    </a:t>
            </a:r>
            <a:r>
              <a:rPr lang="en-US" dirty="0"/>
              <a:t>editor="</a:t>
            </a:r>
            <a:r>
              <a:rPr lang="en-US" dirty="0" err="1"/>
              <a:t>Ludaescher</a:t>
            </a:r>
            <a:r>
              <a:rPr lang="en-US" dirty="0"/>
              <a:t>, Bertram and </a:t>
            </a:r>
            <a:r>
              <a:rPr lang="en-US" dirty="0" err="1"/>
              <a:t>Plale</a:t>
            </a:r>
            <a:r>
              <a:rPr lang="en-US" dirty="0"/>
              <a:t>, Beth",</a:t>
            </a:r>
          </a:p>
          <a:p>
            <a:pPr marL="0" indent="0">
              <a:buNone/>
            </a:pPr>
            <a:r>
              <a:rPr lang="en-US" dirty="0">
                <a:solidFill>
                  <a:schemeClr val="bg1">
                    <a:lumMod val="65000"/>
                  </a:schemeClr>
                </a:solidFill>
              </a:rPr>
              <a:t>))</a:t>
            </a:r>
          </a:p>
          <a:p>
            <a:pPr marL="0" indent="0">
              <a:buNone/>
            </a:pPr>
            <a:endParaRPr lang="en-US" dirty="0">
              <a:solidFill>
                <a:schemeClr val="bg1">
                  <a:lumMod val="65000"/>
                </a:schemeClr>
              </a:solidFill>
            </a:endParaRP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25</a:t>
            </a:fld>
            <a:endParaRPr lang="pt-BR"/>
          </a:p>
        </p:txBody>
      </p:sp>
    </p:spTree>
    <p:extLst>
      <p:ext uri="{BB962C8B-B14F-4D97-AF65-F5344CB8AC3E}">
        <p14:creationId xmlns:p14="http://schemas.microsoft.com/office/powerpoint/2010/main" val="1425419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citations/*.py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47500" lnSpcReduction="20000"/>
          </a:bodyPr>
          <a:lstStyle/>
          <a:p>
            <a:pPr marL="0" indent="0">
              <a:buNone/>
            </a:pPr>
            <a:r>
              <a:rPr lang="en-US" dirty="0"/>
              <a:t>from </a:t>
            </a:r>
            <a:r>
              <a:rPr lang="en-US" dirty="0" err="1"/>
              <a:t>snowballing.models</a:t>
            </a:r>
            <a:r>
              <a:rPr lang="en-US" dirty="0"/>
              <a:t> import *</a:t>
            </a:r>
          </a:p>
          <a:p>
            <a:pPr marL="0" indent="0">
              <a:buNone/>
            </a:pPr>
            <a:r>
              <a:rPr lang="en-US" dirty="0"/>
              <a:t>from snowballing import </a:t>
            </a:r>
            <a:r>
              <a:rPr lang="en-US" dirty="0" err="1"/>
              <a:t>dbindex</a:t>
            </a:r>
            <a:endParaRPr lang="en-US" dirty="0"/>
          </a:p>
          <a:p>
            <a:pPr marL="0" indent="0">
              <a:buNone/>
            </a:pPr>
            <a:r>
              <a:rPr lang="en-US" dirty="0" err="1"/>
              <a:t>dbindex.last_citation_file</a:t>
            </a:r>
            <a:r>
              <a:rPr lang="en-US" dirty="0"/>
              <a:t> = </a:t>
            </a:r>
            <a:r>
              <a:rPr lang="en-US" dirty="0" err="1"/>
              <a:t>dbindex.this_file</a:t>
            </a:r>
            <a:r>
              <a:rPr lang="en-US" dirty="0"/>
              <a:t>(__file__)</a:t>
            </a:r>
          </a:p>
          <a:p>
            <a:pPr marL="0" indent="0">
              <a:buNone/>
            </a:pPr>
            <a:endParaRPr lang="en-US" dirty="0"/>
          </a:p>
          <a:p>
            <a:pPr marL="0" indent="0">
              <a:buNone/>
            </a:pPr>
            <a:r>
              <a:rPr lang="en-US" dirty="0"/>
              <a:t>from ..work.y2008 import freire2008a</a:t>
            </a:r>
          </a:p>
          <a:p>
            <a:pPr marL="0" indent="0">
              <a:buNone/>
            </a:pPr>
            <a:r>
              <a:rPr lang="en-US" dirty="0"/>
              <a:t>from ..work.y2014 import murta2014a</a:t>
            </a:r>
          </a:p>
          <a:p>
            <a:pPr marL="0" indent="0">
              <a:buNone/>
            </a:pPr>
            <a:r>
              <a:rPr lang="en-US" dirty="0"/>
              <a:t>from ..work.y2015 import pimentel2015a</a:t>
            </a:r>
          </a:p>
          <a:p>
            <a:pPr marL="0" indent="0">
              <a:buNone/>
            </a:pPr>
            <a:endParaRPr lang="en-US" dirty="0"/>
          </a:p>
          <a:p>
            <a:pPr marL="0" indent="0">
              <a:buNone/>
            </a:pPr>
            <a:r>
              <a:rPr lang="en-US" dirty="0"/>
              <a:t>DB(Citation(</a:t>
            </a:r>
          </a:p>
          <a:p>
            <a:pPr marL="0" indent="0">
              <a:buNone/>
            </a:pPr>
            <a:r>
              <a:rPr lang="en-US" dirty="0"/>
              <a:t>    murta2014a, freire2008a, </a:t>
            </a:r>
          </a:p>
          <a:p>
            <a:pPr marL="0" indent="0">
              <a:buNone/>
            </a:pPr>
            <a:endParaRPr lang="en-US" dirty="0"/>
          </a:p>
          <a:p>
            <a:pPr marL="0" indent="0">
              <a:buNone/>
            </a:pPr>
            <a:br>
              <a:rPr lang="en-US" dirty="0"/>
            </a:br>
            <a:br>
              <a:rPr lang="en-US" dirty="0"/>
            </a:br>
            <a:br>
              <a:rPr lang="en-US" dirty="0"/>
            </a:br>
            <a:br>
              <a:rPr lang="en-US" dirty="0"/>
            </a:br>
            <a:endParaRPr lang="en-US" dirty="0"/>
          </a:p>
          <a:p>
            <a:pPr marL="0" indent="0">
              <a:buNone/>
            </a:pPr>
            <a:br>
              <a:rPr lang="en-US" dirty="0"/>
            </a:br>
            <a:endParaRPr lang="en-US" dirty="0"/>
          </a:p>
          <a:p>
            <a:pPr marL="0" indent="0">
              <a:buNone/>
            </a:pPr>
            <a:r>
              <a:rPr lang="en-US" dirty="0"/>
              <a:t>))</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26</a:t>
            </a:fld>
            <a:endParaRPr lang="pt-BR"/>
          </a:p>
        </p:txBody>
      </p:sp>
    </p:spTree>
    <p:extLst>
      <p:ext uri="{BB962C8B-B14F-4D97-AF65-F5344CB8AC3E}">
        <p14:creationId xmlns:p14="http://schemas.microsoft.com/office/powerpoint/2010/main" val="1012993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citations/*.py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47500" lnSpcReduction="20000"/>
          </a:bodyPr>
          <a:lstStyle/>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snowballing import </a:t>
            </a:r>
            <a:r>
              <a:rPr lang="en-US" dirty="0" err="1">
                <a:solidFill>
                  <a:schemeClr val="bg1">
                    <a:lumMod val="65000"/>
                  </a:schemeClr>
                </a:solidFill>
              </a:rPr>
              <a:t>dbindex</a:t>
            </a:r>
            <a:endParaRPr lang="en-US" dirty="0">
              <a:solidFill>
                <a:schemeClr val="bg1">
                  <a:lumMod val="65000"/>
                </a:schemeClr>
              </a:solidFill>
            </a:endParaRPr>
          </a:p>
          <a:p>
            <a:pPr marL="0" indent="0">
              <a:buNone/>
            </a:pPr>
            <a:r>
              <a:rPr lang="en-US" dirty="0" err="1">
                <a:solidFill>
                  <a:schemeClr val="bg1">
                    <a:lumMod val="65000"/>
                  </a:schemeClr>
                </a:solidFill>
              </a:rPr>
              <a:t>dbindex.last_citation_file</a:t>
            </a:r>
            <a:r>
              <a:rPr lang="en-US" dirty="0">
                <a:solidFill>
                  <a:schemeClr val="bg1">
                    <a:lumMod val="65000"/>
                  </a:schemeClr>
                </a:solidFill>
              </a:rPr>
              <a:t> = </a:t>
            </a:r>
            <a:r>
              <a:rPr lang="en-US" dirty="0" err="1">
                <a:solidFill>
                  <a:schemeClr val="bg1">
                    <a:lumMod val="65000"/>
                  </a:schemeClr>
                </a:solidFill>
              </a:rPr>
              <a:t>dbindex.this_file</a:t>
            </a:r>
            <a:r>
              <a:rPr lang="en-US" dirty="0">
                <a:solidFill>
                  <a:schemeClr val="bg1">
                    <a:lumMod val="65000"/>
                  </a:schemeClr>
                </a:solidFill>
              </a:rPr>
              <a:t>(__file__)</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from ..work.y2008 import freire2008a</a:t>
            </a:r>
          </a:p>
          <a:p>
            <a:pPr marL="0" indent="0">
              <a:buNone/>
            </a:pPr>
            <a:r>
              <a:rPr lang="en-US" dirty="0">
                <a:solidFill>
                  <a:schemeClr val="bg1">
                    <a:lumMod val="65000"/>
                  </a:schemeClr>
                </a:solidFill>
              </a:rPr>
              <a:t>from ..work.y2014 import murta2014a</a:t>
            </a:r>
          </a:p>
          <a:p>
            <a:pPr marL="0" indent="0">
              <a:buNone/>
            </a:pPr>
            <a:r>
              <a:rPr lang="en-US" dirty="0">
                <a:solidFill>
                  <a:schemeClr val="bg1">
                    <a:lumMod val="65000"/>
                  </a:schemeClr>
                </a:solidFill>
              </a:rPr>
              <a:t>from ..work.y2015 import pimentel2015a</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DB(Citation(</a:t>
            </a:r>
          </a:p>
          <a:p>
            <a:pPr marL="0" indent="0">
              <a:buNone/>
            </a:pPr>
            <a:r>
              <a:rPr lang="en-US" dirty="0">
                <a:solidFill>
                  <a:schemeClr val="bg1">
                    <a:lumMod val="65000"/>
                  </a:schemeClr>
                </a:solidFill>
              </a:rPr>
              <a:t>    murta2014a, freire2008a, </a:t>
            </a:r>
            <a:r>
              <a:rPr lang="en-US" dirty="0"/>
              <a:t>ref="5",</a:t>
            </a:r>
          </a:p>
          <a:p>
            <a:pPr marL="0" indent="0">
              <a:buNone/>
            </a:pPr>
            <a:r>
              <a:rPr lang="en-US" dirty="0"/>
              <a:t>    contexts=[</a:t>
            </a:r>
          </a:p>
          <a:p>
            <a:pPr marL="0" indent="0">
              <a:buNone/>
            </a:pPr>
            <a:r>
              <a:rPr lang="en-US" dirty="0"/>
              <a:t>        "There are two types of provenance for scientific workflows: prospective and retrospective [5]. Prospective provenance describes the structure of the experiment and corresponds to the workflow definition, the graph of the activities, and their associated parameters. Retrospective provenance captures the steps taken during the workflow execution, and while it has similar (graph) structure, it is constructed using information collected at runtime, including activities invoked and parameter values used, intermediate data produced, the execution start and end times, </a:t>
            </a:r>
            <a:r>
              <a:rPr lang="en-US" dirty="0" err="1"/>
              <a:t>etc</a:t>
            </a:r>
            <a:r>
              <a:rPr lang="en-US" dirty="0"/>
              <a:t>"</a:t>
            </a:r>
          </a:p>
          <a:p>
            <a:pPr marL="0" indent="0">
              <a:buNone/>
            </a:pPr>
            <a:r>
              <a:rPr lang="en-US" dirty="0"/>
              <a:t>    ],</a:t>
            </a:r>
          </a:p>
          <a:p>
            <a:pPr marL="0" indent="0">
              <a:buNone/>
            </a:pPr>
            <a:r>
              <a:rPr lang="en-US" dirty="0">
                <a:solidFill>
                  <a:schemeClr val="bg1">
                    <a:lumMod val="65000"/>
                  </a:schemeClr>
                </a:solidFill>
              </a:rPr>
              <a:t>))</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27</a:t>
            </a:fld>
            <a:endParaRPr lang="pt-BR"/>
          </a:p>
        </p:txBody>
      </p:sp>
    </p:spTree>
    <p:extLst>
      <p:ext uri="{BB962C8B-B14F-4D97-AF65-F5344CB8AC3E}">
        <p14:creationId xmlns:p14="http://schemas.microsoft.com/office/powerpoint/2010/main" val="1546894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28</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4474207"/>
            <a:ext cx="78938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3277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p:txBody>
          <a:bodyPr/>
          <a:lstStyle/>
          <a:p>
            <a:r>
              <a:rPr lang="pt-BR" dirty="0" err="1"/>
              <a:t>Insert.ipynb</a:t>
            </a:r>
            <a:r>
              <a:rPr lang="pt-BR" dirty="0"/>
              <a:t> 1/4</a:t>
            </a:r>
            <a:endParaRPr lang="en-US" dirty="0"/>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29</a:t>
            </a:fld>
            <a:endParaRPr lang="pt-BR"/>
          </a:p>
        </p:txBody>
      </p:sp>
      <p:pic>
        <p:nvPicPr>
          <p:cNvPr id="10" name="Picture 9">
            <a:extLst>
              <a:ext uri="{FF2B5EF4-FFF2-40B4-BE49-F238E27FC236}">
                <a16:creationId xmlns:a16="http://schemas.microsoft.com/office/drawing/2014/main" id="{7773BBC0-F1F6-41FE-AC9F-997B2C962A76}"/>
              </a:ext>
            </a:extLst>
          </p:cNvPr>
          <p:cNvPicPr>
            <a:picLocks noChangeAspect="1"/>
          </p:cNvPicPr>
          <p:nvPr/>
        </p:nvPicPr>
        <p:blipFill>
          <a:blip r:embed="rId2"/>
          <a:stretch>
            <a:fillRect/>
          </a:stretch>
        </p:blipFill>
        <p:spPr>
          <a:xfrm>
            <a:off x="0" y="1180268"/>
            <a:ext cx="9144000" cy="4497464"/>
          </a:xfrm>
          <a:prstGeom prst="rect">
            <a:avLst/>
          </a:prstGeom>
        </p:spPr>
      </p:pic>
      <p:sp>
        <p:nvSpPr>
          <p:cNvPr id="11" name="Oval 10">
            <a:extLst>
              <a:ext uri="{FF2B5EF4-FFF2-40B4-BE49-F238E27FC236}">
                <a16:creationId xmlns:a16="http://schemas.microsoft.com/office/drawing/2014/main" id="{65686262-608C-42EB-9DFF-666B8072F327}"/>
              </a:ext>
            </a:extLst>
          </p:cNvPr>
          <p:cNvSpPr/>
          <p:nvPr/>
        </p:nvSpPr>
        <p:spPr>
          <a:xfrm>
            <a:off x="152400" y="1466197"/>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2" name="Oval 11">
            <a:extLst>
              <a:ext uri="{FF2B5EF4-FFF2-40B4-BE49-F238E27FC236}">
                <a16:creationId xmlns:a16="http://schemas.microsoft.com/office/drawing/2014/main" id="{6C3C0C0D-C05A-456E-885A-3E2F446109F8}"/>
              </a:ext>
            </a:extLst>
          </p:cNvPr>
          <p:cNvSpPr/>
          <p:nvPr/>
        </p:nvSpPr>
        <p:spPr>
          <a:xfrm>
            <a:off x="152400" y="2362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3" name="Oval 12">
            <a:extLst>
              <a:ext uri="{FF2B5EF4-FFF2-40B4-BE49-F238E27FC236}">
                <a16:creationId xmlns:a16="http://schemas.microsoft.com/office/drawing/2014/main" id="{91A3F5DC-6F86-4DC3-9170-32379DDF73AF}"/>
              </a:ext>
            </a:extLst>
          </p:cNvPr>
          <p:cNvSpPr/>
          <p:nvPr/>
        </p:nvSpPr>
        <p:spPr>
          <a:xfrm>
            <a:off x="533400" y="2743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4" name="Oval 13">
            <a:extLst>
              <a:ext uri="{FF2B5EF4-FFF2-40B4-BE49-F238E27FC236}">
                <a16:creationId xmlns:a16="http://schemas.microsoft.com/office/drawing/2014/main" id="{2D441DD6-9C68-41A4-AE42-9D6FC47ADD7B}"/>
              </a:ext>
            </a:extLst>
          </p:cNvPr>
          <p:cNvSpPr/>
          <p:nvPr/>
        </p:nvSpPr>
        <p:spPr>
          <a:xfrm>
            <a:off x="3810000" y="267123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pic>
        <p:nvPicPr>
          <p:cNvPr id="15" name="Picture 14">
            <a:extLst>
              <a:ext uri="{FF2B5EF4-FFF2-40B4-BE49-F238E27FC236}">
                <a16:creationId xmlns:a16="http://schemas.microsoft.com/office/drawing/2014/main" id="{5FFDA015-C5A0-459D-88C4-C8011D1D7399}"/>
              </a:ext>
            </a:extLst>
          </p:cNvPr>
          <p:cNvPicPr>
            <a:picLocks noChangeAspect="1"/>
          </p:cNvPicPr>
          <p:nvPr/>
        </p:nvPicPr>
        <p:blipFill rotWithShape="1">
          <a:blip r:embed="rId3"/>
          <a:srcRect t="6724" b="6724"/>
          <a:stretch/>
        </p:blipFill>
        <p:spPr>
          <a:xfrm>
            <a:off x="0" y="5800300"/>
            <a:ext cx="9099932" cy="490435"/>
          </a:xfrm>
          <a:prstGeom prst="rect">
            <a:avLst/>
          </a:prstGeom>
        </p:spPr>
      </p:pic>
      <p:sp>
        <p:nvSpPr>
          <p:cNvPr id="17" name="Oval 16">
            <a:extLst>
              <a:ext uri="{FF2B5EF4-FFF2-40B4-BE49-F238E27FC236}">
                <a16:creationId xmlns:a16="http://schemas.microsoft.com/office/drawing/2014/main" id="{30FCEB06-75F7-4355-B2AD-3C91332D4319}"/>
              </a:ext>
            </a:extLst>
          </p:cNvPr>
          <p:cNvSpPr/>
          <p:nvPr/>
        </p:nvSpPr>
        <p:spPr>
          <a:xfrm>
            <a:off x="61001" y="5508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Tree>
    <p:extLst>
      <p:ext uri="{BB962C8B-B14F-4D97-AF65-F5344CB8AC3E}">
        <p14:creationId xmlns:p14="http://schemas.microsoft.com/office/powerpoint/2010/main" val="355775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Citações</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191000" y="4572000"/>
            <a:ext cx="762000" cy="762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A1</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609782"/>
            <a:ext cx="434734" cy="369332"/>
          </a:xfrm>
          <a:prstGeom prst="rect">
            <a:avLst/>
          </a:prstGeom>
          <a:noFill/>
        </p:spPr>
        <p:txBody>
          <a:bodyPr wrap="none" rtlCol="0">
            <a:spAutoFit/>
          </a:bodyPr>
          <a:lstStyle/>
          <a:p>
            <a:r>
              <a:rPr lang="pt-BR" dirty="0"/>
              <a:t>A5</a:t>
            </a:r>
            <a:endParaRPr lang="en-US" dirty="0"/>
          </a:p>
        </p:txBody>
      </p:sp>
      <p:sp>
        <p:nvSpPr>
          <p:cNvPr id="14" name="TextBox 13">
            <a:extLst>
              <a:ext uri="{FF2B5EF4-FFF2-40B4-BE49-F238E27FC236}">
                <a16:creationId xmlns:a16="http://schemas.microsoft.com/office/drawing/2014/main" id="{DF7BF5C8-EB05-48E9-AB6F-D69309DCE7DA}"/>
              </a:ext>
            </a:extLst>
          </p:cNvPr>
          <p:cNvSpPr txBox="1"/>
          <p:nvPr/>
        </p:nvSpPr>
        <p:spPr>
          <a:xfrm>
            <a:off x="5238750" y="4907369"/>
            <a:ext cx="434734" cy="369332"/>
          </a:xfrm>
          <a:prstGeom prst="rect">
            <a:avLst/>
          </a:prstGeom>
          <a:noFill/>
        </p:spPr>
        <p:txBody>
          <a:bodyPr wrap="none" rtlCol="0">
            <a:spAutoFit/>
          </a:bodyPr>
          <a:lstStyle/>
          <a:p>
            <a:r>
              <a:rPr lang="pt-BR" dirty="0"/>
              <a:t>A6</a:t>
            </a:r>
            <a:endParaRPr lang="en-US" dirty="0"/>
          </a:p>
        </p:txBody>
      </p:sp>
      <p:cxnSp>
        <p:nvCxnSpPr>
          <p:cNvPr id="16" name="Straight Arrow Connector 15">
            <a:extLst>
              <a:ext uri="{FF2B5EF4-FFF2-40B4-BE49-F238E27FC236}">
                <a16:creationId xmlns:a16="http://schemas.microsoft.com/office/drawing/2014/main" id="{9E5E366A-F07D-45EA-AFEF-71D15084683F}"/>
              </a:ext>
            </a:extLst>
          </p:cNvPr>
          <p:cNvCxnSpPr>
            <a:stCxn id="13" idx="1"/>
          </p:cNvCxnSpPr>
          <p:nvPr/>
        </p:nvCxnSpPr>
        <p:spPr>
          <a:xfrm flipH="1">
            <a:off x="4705350" y="4794448"/>
            <a:ext cx="533400" cy="113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A166E7-7F76-4BBA-99A9-15D02177EDEB}"/>
              </a:ext>
            </a:extLst>
          </p:cNvPr>
          <p:cNvCxnSpPr>
            <a:cxnSpLocks/>
            <a:stCxn id="14" idx="1"/>
          </p:cNvCxnSpPr>
          <p:nvPr/>
        </p:nvCxnSpPr>
        <p:spPr>
          <a:xfrm flipH="1" flipV="1">
            <a:off x="4705350" y="4998203"/>
            <a:ext cx="533400" cy="9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0809CA-6519-43B6-9254-77F1F5874C1F}"/>
              </a:ext>
            </a:extLst>
          </p:cNvPr>
          <p:cNvSpPr txBox="1"/>
          <p:nvPr/>
        </p:nvSpPr>
        <p:spPr>
          <a:xfrm>
            <a:off x="3470516" y="4278868"/>
            <a:ext cx="434734" cy="369332"/>
          </a:xfrm>
          <a:prstGeom prst="rect">
            <a:avLst/>
          </a:prstGeom>
          <a:noFill/>
        </p:spPr>
        <p:txBody>
          <a:bodyPr wrap="none" rtlCol="0">
            <a:spAutoFit/>
          </a:bodyPr>
          <a:lstStyle/>
          <a:p>
            <a:r>
              <a:rPr lang="pt-BR" dirty="0"/>
              <a:t>A2</a:t>
            </a:r>
            <a:endParaRPr lang="en-US" dirty="0"/>
          </a:p>
        </p:txBody>
      </p:sp>
      <p:sp>
        <p:nvSpPr>
          <p:cNvPr id="21" name="TextBox 20">
            <a:extLst>
              <a:ext uri="{FF2B5EF4-FFF2-40B4-BE49-F238E27FC236}">
                <a16:creationId xmlns:a16="http://schemas.microsoft.com/office/drawing/2014/main" id="{7E1753FA-E0BA-4E0F-93A6-FAD8B4D97896}"/>
              </a:ext>
            </a:extLst>
          </p:cNvPr>
          <p:cNvSpPr txBox="1"/>
          <p:nvPr/>
        </p:nvSpPr>
        <p:spPr>
          <a:xfrm>
            <a:off x="3470516" y="4907369"/>
            <a:ext cx="434734" cy="369332"/>
          </a:xfrm>
          <a:prstGeom prst="rect">
            <a:avLst/>
          </a:prstGeom>
          <a:noFill/>
        </p:spPr>
        <p:txBody>
          <a:bodyPr wrap="none" rtlCol="0">
            <a:spAutoFit/>
          </a:bodyPr>
          <a:lstStyle/>
          <a:p>
            <a:r>
              <a:rPr lang="pt-BR" dirty="0"/>
              <a:t>A4</a:t>
            </a:r>
            <a:endParaRPr lang="en-US" dirty="0"/>
          </a:p>
        </p:txBody>
      </p:sp>
      <p:cxnSp>
        <p:nvCxnSpPr>
          <p:cNvPr id="22" name="Straight Arrow Connector 21">
            <a:extLst>
              <a:ext uri="{FF2B5EF4-FFF2-40B4-BE49-F238E27FC236}">
                <a16:creationId xmlns:a16="http://schemas.microsoft.com/office/drawing/2014/main" id="{394FCB08-4173-4A0A-AD69-B9C4FBA7D1C5}"/>
              </a:ext>
            </a:extLst>
          </p:cNvPr>
          <p:cNvCxnSpPr>
            <a:cxnSpLocks/>
            <a:endCxn id="20" idx="3"/>
          </p:cNvCxnSpPr>
          <p:nvPr/>
        </p:nvCxnSpPr>
        <p:spPr>
          <a:xfrm flipH="1" flipV="1">
            <a:off x="3905250" y="4463534"/>
            <a:ext cx="495301" cy="4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278913-313E-4D9B-9A34-85AF41FDA4FC}"/>
              </a:ext>
            </a:extLst>
          </p:cNvPr>
          <p:cNvCxnSpPr>
            <a:cxnSpLocks/>
            <a:endCxn id="21" idx="3"/>
          </p:cNvCxnSpPr>
          <p:nvPr/>
        </p:nvCxnSpPr>
        <p:spPr>
          <a:xfrm flipH="1">
            <a:off x="3905250" y="4998203"/>
            <a:ext cx="495301" cy="9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7FED20-7904-46AB-8D91-CE07D7D710FB}"/>
              </a:ext>
            </a:extLst>
          </p:cNvPr>
          <p:cNvSpPr txBox="1"/>
          <p:nvPr/>
        </p:nvSpPr>
        <p:spPr>
          <a:xfrm>
            <a:off x="3467723" y="4593119"/>
            <a:ext cx="434734" cy="369332"/>
          </a:xfrm>
          <a:prstGeom prst="rect">
            <a:avLst/>
          </a:prstGeom>
          <a:noFill/>
        </p:spPr>
        <p:txBody>
          <a:bodyPr wrap="none" rtlCol="0">
            <a:spAutoFit/>
          </a:bodyPr>
          <a:lstStyle/>
          <a:p>
            <a:r>
              <a:rPr lang="pt-BR" dirty="0"/>
              <a:t>A3</a:t>
            </a:r>
            <a:endParaRPr lang="en-US" dirty="0"/>
          </a:p>
        </p:txBody>
      </p:sp>
      <p:cxnSp>
        <p:nvCxnSpPr>
          <p:cNvPr id="23" name="Straight Arrow Connector 22">
            <a:extLst>
              <a:ext uri="{FF2B5EF4-FFF2-40B4-BE49-F238E27FC236}">
                <a16:creationId xmlns:a16="http://schemas.microsoft.com/office/drawing/2014/main" id="{1BBCB775-E545-4DB1-818B-3E94CF43709D}"/>
              </a:ext>
            </a:extLst>
          </p:cNvPr>
          <p:cNvCxnSpPr>
            <a:cxnSpLocks/>
            <a:endCxn id="18" idx="3"/>
          </p:cNvCxnSpPr>
          <p:nvPr/>
        </p:nvCxnSpPr>
        <p:spPr>
          <a:xfrm flipH="1" flipV="1">
            <a:off x="3902457" y="4777785"/>
            <a:ext cx="498094" cy="163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6227D4-E35F-4E71-9941-7975A61627D3}"/>
              </a:ext>
            </a:extLst>
          </p:cNvPr>
          <p:cNvPicPr>
            <a:picLocks noChangeAspect="1"/>
          </p:cNvPicPr>
          <p:nvPr/>
        </p:nvPicPr>
        <p:blipFill>
          <a:blip r:embed="rId2"/>
          <a:stretch>
            <a:fillRect/>
          </a:stretch>
        </p:blipFill>
        <p:spPr>
          <a:xfrm>
            <a:off x="228600" y="2032452"/>
            <a:ext cx="2743992" cy="1929949"/>
          </a:xfrm>
          <a:prstGeom prst="rect">
            <a:avLst/>
          </a:prstGeom>
        </p:spPr>
      </p:pic>
      <p:sp>
        <p:nvSpPr>
          <p:cNvPr id="15" name="Rectangle 14">
            <a:extLst>
              <a:ext uri="{FF2B5EF4-FFF2-40B4-BE49-F238E27FC236}">
                <a16:creationId xmlns:a16="http://schemas.microsoft.com/office/drawing/2014/main" id="{AFECCD22-92FC-452C-9B48-95A914167AC4}"/>
              </a:ext>
            </a:extLst>
          </p:cNvPr>
          <p:cNvSpPr/>
          <p:nvPr/>
        </p:nvSpPr>
        <p:spPr>
          <a:xfrm>
            <a:off x="228600" y="1905007"/>
            <a:ext cx="4095750" cy="213359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80A817E7-611C-41B1-BEE8-0DCFBC7FACEC}"/>
              </a:ext>
            </a:extLst>
          </p:cNvPr>
          <p:cNvPicPr>
            <a:picLocks noChangeAspect="1"/>
          </p:cNvPicPr>
          <p:nvPr/>
        </p:nvPicPr>
        <p:blipFill>
          <a:blip r:embed="rId3"/>
          <a:stretch>
            <a:fillRect/>
          </a:stretch>
        </p:blipFill>
        <p:spPr>
          <a:xfrm>
            <a:off x="4489451" y="1485914"/>
            <a:ext cx="4197349" cy="1333486"/>
          </a:xfrm>
          <a:prstGeom prst="rect">
            <a:avLst/>
          </a:prstGeom>
        </p:spPr>
      </p:pic>
      <p:pic>
        <p:nvPicPr>
          <p:cNvPr id="25" name="Picture 24">
            <a:extLst>
              <a:ext uri="{FF2B5EF4-FFF2-40B4-BE49-F238E27FC236}">
                <a16:creationId xmlns:a16="http://schemas.microsoft.com/office/drawing/2014/main" id="{366B7B2B-B40B-4F5D-AFF0-5A5CDA121FBA}"/>
              </a:ext>
            </a:extLst>
          </p:cNvPr>
          <p:cNvPicPr>
            <a:picLocks noChangeAspect="1"/>
          </p:cNvPicPr>
          <p:nvPr/>
        </p:nvPicPr>
        <p:blipFill>
          <a:blip r:embed="rId4"/>
          <a:stretch>
            <a:fillRect/>
          </a:stretch>
        </p:blipFill>
        <p:spPr>
          <a:xfrm>
            <a:off x="6477000" y="2667000"/>
            <a:ext cx="2531556" cy="1712856"/>
          </a:xfrm>
          <a:prstGeom prst="rect">
            <a:avLst/>
          </a:prstGeom>
        </p:spPr>
      </p:pic>
      <p:sp>
        <p:nvSpPr>
          <p:cNvPr id="26" name="Rectangle 25">
            <a:extLst>
              <a:ext uri="{FF2B5EF4-FFF2-40B4-BE49-F238E27FC236}">
                <a16:creationId xmlns:a16="http://schemas.microsoft.com/office/drawing/2014/main" id="{A7878399-12C2-45C9-A447-29590349F810}"/>
              </a:ext>
            </a:extLst>
          </p:cNvPr>
          <p:cNvSpPr/>
          <p:nvPr/>
        </p:nvSpPr>
        <p:spPr>
          <a:xfrm>
            <a:off x="4972050" y="2616419"/>
            <a:ext cx="434734" cy="202981"/>
          </a:xfrm>
          <a:prstGeom prst="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A003861A-86BF-4A24-BDAD-0046BB3C63F5}"/>
              </a:ext>
            </a:extLst>
          </p:cNvPr>
          <p:cNvSpPr/>
          <p:nvPr/>
        </p:nvSpPr>
        <p:spPr>
          <a:xfrm>
            <a:off x="6324600" y="2661017"/>
            <a:ext cx="2743200" cy="1834781"/>
          </a:xfrm>
          <a:prstGeom prst="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AB2EA98-32D7-4DA8-9C2B-B54912BE5242}"/>
              </a:ext>
            </a:extLst>
          </p:cNvPr>
          <p:cNvCxnSpPr>
            <a:stCxn id="26" idx="2"/>
            <a:endCxn id="28" idx="1"/>
          </p:cNvCxnSpPr>
          <p:nvPr/>
        </p:nvCxnSpPr>
        <p:spPr>
          <a:xfrm>
            <a:off x="5189417" y="2819400"/>
            <a:ext cx="1135183" cy="75900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210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BCAFC3-E881-49E6-AF9F-7F4DE168794C}"/>
              </a:ext>
            </a:extLst>
          </p:cNvPr>
          <p:cNvPicPr>
            <a:picLocks noChangeAspect="1"/>
          </p:cNvPicPr>
          <p:nvPr/>
        </p:nvPicPr>
        <p:blipFill>
          <a:blip r:embed="rId2"/>
          <a:stretch>
            <a:fillRect/>
          </a:stretch>
        </p:blipFill>
        <p:spPr>
          <a:xfrm>
            <a:off x="0" y="965214"/>
            <a:ext cx="9144000" cy="4927572"/>
          </a:xfrm>
          <a:prstGeom prst="rect">
            <a:avLst/>
          </a:prstGeom>
        </p:spPr>
      </p:pic>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p:txBody>
          <a:bodyPr/>
          <a:lstStyle/>
          <a:p>
            <a:r>
              <a:rPr lang="pt-BR" dirty="0" err="1"/>
              <a:t>Insert.ipynb</a:t>
            </a:r>
            <a:r>
              <a:rPr lang="pt-BR" dirty="0"/>
              <a:t> 2/4</a:t>
            </a:r>
            <a:endParaRPr lang="en-US" dirty="0"/>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30</a:t>
            </a:fld>
            <a:endParaRPr lang="pt-BR"/>
          </a:p>
        </p:txBody>
      </p:sp>
      <p:sp>
        <p:nvSpPr>
          <p:cNvPr id="11" name="Oval 10">
            <a:extLst>
              <a:ext uri="{FF2B5EF4-FFF2-40B4-BE49-F238E27FC236}">
                <a16:creationId xmlns:a16="http://schemas.microsoft.com/office/drawing/2014/main" id="{65686262-608C-42EB-9DFF-666B8072F327}"/>
              </a:ext>
            </a:extLst>
          </p:cNvPr>
          <p:cNvSpPr/>
          <p:nvPr/>
        </p:nvSpPr>
        <p:spPr>
          <a:xfrm>
            <a:off x="228600" y="133164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2" name="Oval 11">
            <a:extLst>
              <a:ext uri="{FF2B5EF4-FFF2-40B4-BE49-F238E27FC236}">
                <a16:creationId xmlns:a16="http://schemas.microsoft.com/office/drawing/2014/main" id="{6C3C0C0D-C05A-456E-885A-3E2F446109F8}"/>
              </a:ext>
            </a:extLst>
          </p:cNvPr>
          <p:cNvSpPr/>
          <p:nvPr/>
        </p:nvSpPr>
        <p:spPr>
          <a:xfrm>
            <a:off x="2802467" y="146447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3" name="Oval 12">
            <a:extLst>
              <a:ext uri="{FF2B5EF4-FFF2-40B4-BE49-F238E27FC236}">
                <a16:creationId xmlns:a16="http://schemas.microsoft.com/office/drawing/2014/main" id="{91A3F5DC-6F86-4DC3-9170-32379DDF73AF}"/>
              </a:ext>
            </a:extLst>
          </p:cNvPr>
          <p:cNvSpPr/>
          <p:nvPr/>
        </p:nvSpPr>
        <p:spPr>
          <a:xfrm>
            <a:off x="990600" y="604038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6" name="Left Brace 5">
            <a:extLst>
              <a:ext uri="{FF2B5EF4-FFF2-40B4-BE49-F238E27FC236}">
                <a16:creationId xmlns:a16="http://schemas.microsoft.com/office/drawing/2014/main" id="{0307B72F-5A1C-45E0-BEDE-88B0B201C00D}"/>
              </a:ext>
            </a:extLst>
          </p:cNvPr>
          <p:cNvSpPr/>
          <p:nvPr/>
        </p:nvSpPr>
        <p:spPr>
          <a:xfrm rot="16200000">
            <a:off x="4909755" y="1841363"/>
            <a:ext cx="238890" cy="807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0B16F276-848F-4575-A0F0-BA13861E3D50}"/>
              </a:ext>
            </a:extLst>
          </p:cNvPr>
          <p:cNvSpPr/>
          <p:nvPr/>
        </p:nvSpPr>
        <p:spPr>
          <a:xfrm>
            <a:off x="4114800" y="146447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TextBox 16">
            <a:extLst>
              <a:ext uri="{FF2B5EF4-FFF2-40B4-BE49-F238E27FC236}">
                <a16:creationId xmlns:a16="http://schemas.microsoft.com/office/drawing/2014/main" id="{09F48718-9582-4BE5-891A-EB5B6A8FD86F}"/>
              </a:ext>
            </a:extLst>
          </p:cNvPr>
          <p:cNvSpPr txBox="1"/>
          <p:nvPr/>
        </p:nvSpPr>
        <p:spPr>
          <a:xfrm>
            <a:off x="1333500" y="5846568"/>
            <a:ext cx="7036670" cy="646331"/>
          </a:xfrm>
          <a:prstGeom prst="rect">
            <a:avLst/>
          </a:prstGeom>
          <a:noFill/>
        </p:spPr>
        <p:txBody>
          <a:bodyPr wrap="none" rtlCol="0">
            <a:spAutoFit/>
          </a:bodyPr>
          <a:lstStyle/>
          <a:p>
            <a:r>
              <a:rPr lang="pt-BR" dirty="0"/>
              <a:t>Se este campo aparecer, o local de publicação não foi identificado</a:t>
            </a:r>
          </a:p>
          <a:p>
            <a:r>
              <a:rPr lang="pt-BR" dirty="0"/>
              <a:t>Abra o places.py e adicione-o ou escreva uma variável existente em </a:t>
            </a:r>
            <a:r>
              <a:rPr lang="pt-BR" dirty="0" err="1"/>
              <a:t>Place</a:t>
            </a:r>
            <a:endParaRPr lang="en-US" dirty="0"/>
          </a:p>
        </p:txBody>
      </p:sp>
    </p:spTree>
    <p:extLst>
      <p:ext uri="{BB962C8B-B14F-4D97-AF65-F5344CB8AC3E}">
        <p14:creationId xmlns:p14="http://schemas.microsoft.com/office/powerpoint/2010/main" val="46519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t>Código em </a:t>
            </a:r>
            <a:r>
              <a:rPr lang="pt-BR" dirty="0">
                <a:solidFill>
                  <a:schemeClr val="accent4"/>
                </a:solidFill>
              </a:rPr>
              <a:t>places.py</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359080" cy="4608512"/>
          </a:xfrm>
        </p:spPr>
        <p:txBody>
          <a:bodyPr>
            <a:normAutofit fontScale="92500"/>
          </a:bodyPr>
          <a:lstStyle/>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Place, DB</a:t>
            </a:r>
          </a:p>
          <a:p>
            <a:pPr marL="0" indent="0">
              <a:buNone/>
            </a:pPr>
            <a:r>
              <a:rPr lang="en-US" dirty="0">
                <a:solidFill>
                  <a:schemeClr val="bg1">
                    <a:lumMod val="65000"/>
                  </a:schemeClr>
                </a:solidFill>
              </a:rPr>
              <a:t>from </a:t>
            </a:r>
            <a:r>
              <a:rPr lang="en-US" dirty="0" err="1">
                <a:solidFill>
                  <a:schemeClr val="bg1">
                    <a:lumMod val="65000"/>
                  </a:schemeClr>
                </a:solidFill>
              </a:rPr>
              <a:t>snowballing.common_places</a:t>
            </a:r>
            <a:r>
              <a:rPr lang="en-US" dirty="0">
                <a:solidFill>
                  <a:schemeClr val="bg1">
                    <a:lumMod val="65000"/>
                  </a:schemeClr>
                </a:solidFill>
              </a:rPr>
              <a:t>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IPAW = conference("IPAW", "International Provenance and Annotation Workshop")</a:t>
            </a:r>
          </a:p>
          <a:p>
            <a:pPr marL="0" indent="0">
              <a:buNone/>
            </a:pPr>
            <a:r>
              <a:rPr lang="fr-FR" dirty="0">
                <a:solidFill>
                  <a:schemeClr val="bg1">
                    <a:lumMod val="65000"/>
                  </a:schemeClr>
                </a:solidFill>
              </a:rPr>
              <a:t>CSUR = journal("CSUR", "ACM </a:t>
            </a:r>
            <a:r>
              <a:rPr lang="fr-FR" dirty="0" err="1">
                <a:solidFill>
                  <a:schemeClr val="bg1">
                    <a:lumMod val="65000"/>
                  </a:schemeClr>
                </a:solidFill>
              </a:rPr>
              <a:t>Computing</a:t>
            </a:r>
            <a:r>
              <a:rPr lang="fr-FR" dirty="0">
                <a:solidFill>
                  <a:schemeClr val="bg1">
                    <a:lumMod val="65000"/>
                  </a:schemeClr>
                </a:solidFill>
              </a:rPr>
              <a:t> </a:t>
            </a:r>
            <a:r>
              <a:rPr lang="fr-FR" dirty="0" err="1">
                <a:solidFill>
                  <a:schemeClr val="bg1">
                    <a:lumMod val="65000"/>
                  </a:schemeClr>
                </a:solidFill>
              </a:rPr>
              <a:t>Surveys</a:t>
            </a:r>
            <a:r>
              <a:rPr lang="fr-FR" dirty="0">
                <a:solidFill>
                  <a:schemeClr val="bg1">
                    <a:lumMod val="65000"/>
                  </a:schemeClr>
                </a:solidFill>
              </a:rPr>
              <a:t>")</a:t>
            </a:r>
          </a:p>
          <a:p>
            <a:pPr marL="0" indent="0">
              <a:buNone/>
            </a:pPr>
            <a:r>
              <a:rPr lang="en-US" dirty="0"/>
              <a:t>VLDB = conference("VLDB", "VLDB Endowment")</a:t>
            </a:r>
            <a:endParaRPr lang="fr-FR" dirty="0"/>
          </a:p>
          <a:p>
            <a:pPr marL="0" indent="0">
              <a:buNone/>
            </a:pPr>
            <a:r>
              <a:rPr lang="en-US" dirty="0" err="1">
                <a:solidFill>
                  <a:schemeClr val="bg1">
                    <a:lumMod val="65000"/>
                  </a:schemeClr>
                </a:solidFill>
              </a:rPr>
              <a:t>arXiv</a:t>
            </a:r>
            <a:r>
              <a:rPr lang="en-US" dirty="0">
                <a:solidFill>
                  <a:schemeClr val="bg1">
                    <a:lumMod val="65000"/>
                  </a:schemeClr>
                </a:solidFill>
              </a:rPr>
              <a:t> = DB(Place("</a:t>
            </a:r>
            <a:r>
              <a:rPr lang="en-US" dirty="0" err="1">
                <a:solidFill>
                  <a:schemeClr val="bg1">
                    <a:lumMod val="65000"/>
                  </a:schemeClr>
                </a:solidFill>
              </a:rPr>
              <a:t>arXiv</a:t>
            </a:r>
            <a:r>
              <a:rPr lang="en-US" dirty="0">
                <a:solidFill>
                  <a:schemeClr val="bg1">
                    <a:lumMod val="65000"/>
                  </a:schemeClr>
                </a:solidFill>
              </a:rPr>
              <a:t>", "</a:t>
            </a:r>
            <a:r>
              <a:rPr lang="en-US" dirty="0" err="1">
                <a:solidFill>
                  <a:schemeClr val="bg1">
                    <a:lumMod val="65000"/>
                  </a:schemeClr>
                </a:solidFill>
              </a:rPr>
              <a:t>arXiv</a:t>
            </a:r>
            <a:r>
              <a:rPr lang="en-US" dirty="0">
                <a:solidFill>
                  <a:schemeClr val="bg1">
                    <a:lumMod val="65000"/>
                  </a:schemeClr>
                </a:solidFill>
              </a:rPr>
              <a:t>", "Archive"))</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31</a:t>
            </a:fld>
            <a:endParaRPr lang="pt-BR"/>
          </a:p>
        </p:txBody>
      </p:sp>
    </p:spTree>
    <p:extLst>
      <p:ext uri="{BB962C8B-B14F-4D97-AF65-F5344CB8AC3E}">
        <p14:creationId xmlns:p14="http://schemas.microsoft.com/office/powerpoint/2010/main" val="84374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F24746-6941-4C2C-8679-420AB2BC4D75}"/>
              </a:ext>
            </a:extLst>
          </p:cNvPr>
          <p:cNvPicPr>
            <a:picLocks noChangeAspect="1"/>
          </p:cNvPicPr>
          <p:nvPr/>
        </p:nvPicPr>
        <p:blipFill rotWithShape="1">
          <a:blip r:embed="rId2"/>
          <a:srcRect b="9279"/>
          <a:stretch/>
        </p:blipFill>
        <p:spPr>
          <a:xfrm>
            <a:off x="0" y="1397000"/>
            <a:ext cx="9144000" cy="4470372"/>
          </a:xfrm>
          <a:prstGeom prst="rect">
            <a:avLst/>
          </a:prstGeom>
        </p:spPr>
      </p:pic>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p:txBody>
          <a:bodyPr/>
          <a:lstStyle/>
          <a:p>
            <a:r>
              <a:rPr lang="pt-BR" dirty="0" err="1"/>
              <a:t>Insert.ipynb</a:t>
            </a:r>
            <a:r>
              <a:rPr lang="pt-BR" dirty="0"/>
              <a:t> 3/4</a:t>
            </a:r>
            <a:endParaRPr lang="en-US" dirty="0"/>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32</a:t>
            </a:fld>
            <a:endParaRPr lang="pt-BR"/>
          </a:p>
        </p:txBody>
      </p:sp>
      <p:sp>
        <p:nvSpPr>
          <p:cNvPr id="11" name="Oval 10">
            <a:extLst>
              <a:ext uri="{FF2B5EF4-FFF2-40B4-BE49-F238E27FC236}">
                <a16:creationId xmlns:a16="http://schemas.microsoft.com/office/drawing/2014/main" id="{65686262-608C-42EB-9DFF-666B8072F327}"/>
              </a:ext>
            </a:extLst>
          </p:cNvPr>
          <p:cNvSpPr/>
          <p:nvPr/>
        </p:nvSpPr>
        <p:spPr>
          <a:xfrm>
            <a:off x="4191000" y="19050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2" name="Oval 11">
            <a:extLst>
              <a:ext uri="{FF2B5EF4-FFF2-40B4-BE49-F238E27FC236}">
                <a16:creationId xmlns:a16="http://schemas.microsoft.com/office/drawing/2014/main" id="{6C3C0C0D-C05A-456E-885A-3E2F446109F8}"/>
              </a:ext>
            </a:extLst>
          </p:cNvPr>
          <p:cNvSpPr/>
          <p:nvPr/>
        </p:nvSpPr>
        <p:spPr>
          <a:xfrm>
            <a:off x="4563534" y="336808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20" name="TextBox 19">
            <a:extLst>
              <a:ext uri="{FF2B5EF4-FFF2-40B4-BE49-F238E27FC236}">
                <a16:creationId xmlns:a16="http://schemas.microsoft.com/office/drawing/2014/main" id="{F9D9DD0D-C0D8-42A1-8F98-0C72D870BBEA}"/>
              </a:ext>
            </a:extLst>
          </p:cNvPr>
          <p:cNvSpPr txBox="1"/>
          <p:nvPr/>
        </p:nvSpPr>
        <p:spPr>
          <a:xfrm>
            <a:off x="6642129" y="2590800"/>
            <a:ext cx="2503058" cy="923330"/>
          </a:xfrm>
          <a:prstGeom prst="rect">
            <a:avLst/>
          </a:prstGeom>
          <a:noFill/>
        </p:spPr>
        <p:txBody>
          <a:bodyPr wrap="none" rtlCol="0">
            <a:spAutoFit/>
          </a:bodyPr>
          <a:lstStyle/>
          <a:p>
            <a:r>
              <a:rPr lang="pt-BR" dirty="0">
                <a:solidFill>
                  <a:schemeClr val="accent1"/>
                </a:solidFill>
              </a:rPr>
              <a:t>  </a:t>
            </a:r>
            <a:r>
              <a:rPr lang="pt-BR" dirty="0" err="1">
                <a:solidFill>
                  <a:schemeClr val="accent1"/>
                </a:solidFill>
              </a:rPr>
              <a:t>config.FORM_BUTTONS</a:t>
            </a:r>
            <a:endParaRPr lang="pt-BR" dirty="0">
              <a:solidFill>
                <a:schemeClr val="accent1"/>
              </a:solidFill>
            </a:endParaRPr>
          </a:p>
          <a:p>
            <a:r>
              <a:rPr lang="en-US" dirty="0">
                <a:solidFill>
                  <a:schemeClr val="accent1"/>
                </a:solidFill>
              </a:rPr>
              <a:t>                               </a:t>
            </a:r>
            <a:r>
              <a:rPr lang="en-US" dirty="0" err="1">
                <a:solidFill>
                  <a:schemeClr val="accent1"/>
                </a:solidFill>
              </a:rPr>
              <a:t>em</a:t>
            </a:r>
            <a:r>
              <a:rPr lang="en-US" dirty="0">
                <a:solidFill>
                  <a:schemeClr val="accent1"/>
                </a:solidFill>
              </a:rPr>
              <a:t> </a:t>
            </a:r>
          </a:p>
          <a:p>
            <a:r>
              <a:rPr lang="en-US" dirty="0">
                <a:solidFill>
                  <a:schemeClr val="accent1"/>
                </a:solidFill>
              </a:rPr>
              <a:t>                        __init__.py</a:t>
            </a:r>
          </a:p>
        </p:txBody>
      </p:sp>
      <p:cxnSp>
        <p:nvCxnSpPr>
          <p:cNvPr id="22" name="Connector: Elbow 21">
            <a:extLst>
              <a:ext uri="{FF2B5EF4-FFF2-40B4-BE49-F238E27FC236}">
                <a16:creationId xmlns:a16="http://schemas.microsoft.com/office/drawing/2014/main" id="{586503B3-C1AA-4E7F-AC2A-0E57788D3E98}"/>
              </a:ext>
            </a:extLst>
          </p:cNvPr>
          <p:cNvCxnSpPr/>
          <p:nvPr/>
        </p:nvCxnSpPr>
        <p:spPr>
          <a:xfrm rot="10800000">
            <a:off x="7959706" y="2411112"/>
            <a:ext cx="533400" cy="228600"/>
          </a:xfrm>
          <a:prstGeom prst="bentConnector3">
            <a:avLst>
              <a:gd name="adj1" fmla="val -794"/>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6803188-6CB8-4774-927C-4C1C7565B091}"/>
              </a:ext>
            </a:extLst>
          </p:cNvPr>
          <p:cNvSpPr txBox="1"/>
          <p:nvPr/>
        </p:nvSpPr>
        <p:spPr>
          <a:xfrm>
            <a:off x="6341567" y="4724400"/>
            <a:ext cx="2806666" cy="369332"/>
          </a:xfrm>
          <a:prstGeom prst="rect">
            <a:avLst/>
          </a:prstGeom>
          <a:noFill/>
        </p:spPr>
        <p:txBody>
          <a:bodyPr wrap="none" rtlCol="0">
            <a:spAutoFit/>
          </a:bodyPr>
          <a:lstStyle/>
          <a:p>
            <a:r>
              <a:rPr lang="pt-BR" dirty="0">
                <a:solidFill>
                  <a:schemeClr val="accent1"/>
                </a:solidFill>
              </a:rPr>
              <a:t>  </a:t>
            </a:r>
            <a:r>
              <a:rPr lang="pt-BR" dirty="0" err="1">
                <a:solidFill>
                  <a:schemeClr val="accent1"/>
                </a:solidFill>
              </a:rPr>
              <a:t>config.FORM_TEXT_FIELDS</a:t>
            </a:r>
            <a:endParaRPr lang="en-US" dirty="0">
              <a:solidFill>
                <a:schemeClr val="accent1"/>
              </a:solidFill>
            </a:endParaRPr>
          </a:p>
        </p:txBody>
      </p:sp>
      <p:cxnSp>
        <p:nvCxnSpPr>
          <p:cNvPr id="26" name="Straight Connector 25">
            <a:extLst>
              <a:ext uri="{FF2B5EF4-FFF2-40B4-BE49-F238E27FC236}">
                <a16:creationId xmlns:a16="http://schemas.microsoft.com/office/drawing/2014/main" id="{3262EF9A-F2C9-4337-8BA4-61478206EDCD}"/>
              </a:ext>
            </a:extLst>
          </p:cNvPr>
          <p:cNvCxnSpPr>
            <a:cxnSpLocks/>
          </p:cNvCxnSpPr>
          <p:nvPr/>
        </p:nvCxnSpPr>
        <p:spPr>
          <a:xfrm>
            <a:off x="1435100" y="4038600"/>
            <a:ext cx="3517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BF459C-D563-489A-BB5A-0837A997CCEF}"/>
              </a:ext>
            </a:extLst>
          </p:cNvPr>
          <p:cNvCxnSpPr>
            <a:cxnSpLocks/>
          </p:cNvCxnSpPr>
          <p:nvPr/>
        </p:nvCxnSpPr>
        <p:spPr>
          <a:xfrm flipH="1">
            <a:off x="1430867" y="4038600"/>
            <a:ext cx="4233" cy="731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607CCF4-95D7-4BEA-AB1F-4CD5B215AECF}"/>
              </a:ext>
            </a:extLst>
          </p:cNvPr>
          <p:cNvCxnSpPr>
            <a:cxnSpLocks/>
          </p:cNvCxnSpPr>
          <p:nvPr/>
        </p:nvCxnSpPr>
        <p:spPr>
          <a:xfrm flipH="1" flipV="1">
            <a:off x="1430868" y="4770450"/>
            <a:ext cx="6570132" cy="7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29685E-756E-4054-B024-5755A623D87A}"/>
              </a:ext>
            </a:extLst>
          </p:cNvPr>
          <p:cNvCxnSpPr>
            <a:cxnSpLocks/>
          </p:cNvCxnSpPr>
          <p:nvPr/>
        </p:nvCxnSpPr>
        <p:spPr>
          <a:xfrm>
            <a:off x="8001001" y="3679222"/>
            <a:ext cx="0" cy="1097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977065-E15F-4EBC-B17E-07F403F5AA4B}"/>
              </a:ext>
            </a:extLst>
          </p:cNvPr>
          <p:cNvCxnSpPr>
            <a:cxnSpLocks/>
          </p:cNvCxnSpPr>
          <p:nvPr/>
        </p:nvCxnSpPr>
        <p:spPr>
          <a:xfrm>
            <a:off x="4944534" y="3675003"/>
            <a:ext cx="3060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3DD3D8-C89A-4E6C-BFF1-29015F424079}"/>
              </a:ext>
            </a:extLst>
          </p:cNvPr>
          <p:cNvCxnSpPr>
            <a:cxnSpLocks/>
          </p:cNvCxnSpPr>
          <p:nvPr/>
        </p:nvCxnSpPr>
        <p:spPr>
          <a:xfrm>
            <a:off x="4944534" y="3673169"/>
            <a:ext cx="0" cy="365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2F16EAD-4670-496E-A998-2C87694C7508}"/>
              </a:ext>
            </a:extLst>
          </p:cNvPr>
          <p:cNvCxnSpPr>
            <a:cxnSpLocks/>
          </p:cNvCxnSpPr>
          <p:nvPr/>
        </p:nvCxnSpPr>
        <p:spPr>
          <a:xfrm rot="10800000">
            <a:off x="8023208" y="4227862"/>
            <a:ext cx="587393" cy="572738"/>
          </a:xfrm>
          <a:prstGeom prst="bentConnector3">
            <a:avLst>
              <a:gd name="adj1" fmla="val -44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43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a:xfrm>
            <a:off x="917594" y="188640"/>
            <a:ext cx="7308812" cy="1143000"/>
          </a:xfrm>
        </p:spPr>
        <p:txBody>
          <a:bodyPr/>
          <a:lstStyle/>
          <a:p>
            <a:r>
              <a:rPr lang="pt-BR" dirty="0" err="1"/>
              <a:t>Insert.ipynb</a:t>
            </a:r>
            <a:r>
              <a:rPr lang="pt-BR" dirty="0"/>
              <a:t> 4/4</a:t>
            </a:r>
            <a:endParaRPr lang="en-US" dirty="0"/>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33</a:t>
            </a:fld>
            <a:endParaRPr lang="pt-BR"/>
          </a:p>
        </p:txBody>
      </p:sp>
      <p:pic>
        <p:nvPicPr>
          <p:cNvPr id="10" name="Picture 9">
            <a:extLst>
              <a:ext uri="{FF2B5EF4-FFF2-40B4-BE49-F238E27FC236}">
                <a16:creationId xmlns:a16="http://schemas.microsoft.com/office/drawing/2014/main" id="{B5BD4058-6D73-4374-B17B-28248F5F4EF3}"/>
              </a:ext>
            </a:extLst>
          </p:cNvPr>
          <p:cNvPicPr>
            <a:picLocks noChangeAspect="1"/>
          </p:cNvPicPr>
          <p:nvPr/>
        </p:nvPicPr>
        <p:blipFill>
          <a:blip r:embed="rId2"/>
          <a:stretch>
            <a:fillRect/>
          </a:stretch>
        </p:blipFill>
        <p:spPr>
          <a:xfrm>
            <a:off x="0" y="1969362"/>
            <a:ext cx="9144000" cy="2919276"/>
          </a:xfrm>
          <a:prstGeom prst="rect">
            <a:avLst/>
          </a:prstGeom>
        </p:spPr>
      </p:pic>
      <p:pic>
        <p:nvPicPr>
          <p:cNvPr id="14" name="Picture 13">
            <a:extLst>
              <a:ext uri="{FF2B5EF4-FFF2-40B4-BE49-F238E27FC236}">
                <a16:creationId xmlns:a16="http://schemas.microsoft.com/office/drawing/2014/main" id="{08A676AF-6083-4462-9BAC-2D130B240E83}"/>
              </a:ext>
            </a:extLst>
          </p:cNvPr>
          <p:cNvPicPr>
            <a:picLocks noChangeAspect="1"/>
          </p:cNvPicPr>
          <p:nvPr/>
        </p:nvPicPr>
        <p:blipFill rotWithShape="1">
          <a:blip r:embed="rId3"/>
          <a:srcRect b="82990"/>
          <a:stretch/>
        </p:blipFill>
        <p:spPr>
          <a:xfrm>
            <a:off x="-12732" y="5029200"/>
            <a:ext cx="8775731" cy="804442"/>
          </a:xfrm>
          <a:prstGeom prst="rect">
            <a:avLst/>
          </a:prstGeom>
        </p:spPr>
      </p:pic>
      <p:sp>
        <p:nvSpPr>
          <p:cNvPr id="16" name="Oval 15">
            <a:extLst>
              <a:ext uri="{FF2B5EF4-FFF2-40B4-BE49-F238E27FC236}">
                <a16:creationId xmlns:a16="http://schemas.microsoft.com/office/drawing/2014/main" id="{FDBED3DA-F633-4BA2-9740-FA7B0C40FE53}"/>
              </a:ext>
            </a:extLst>
          </p:cNvPr>
          <p:cNvSpPr/>
          <p:nvPr/>
        </p:nvSpPr>
        <p:spPr>
          <a:xfrm>
            <a:off x="152400" y="235520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7" name="Oval 16">
            <a:extLst>
              <a:ext uri="{FF2B5EF4-FFF2-40B4-BE49-F238E27FC236}">
                <a16:creationId xmlns:a16="http://schemas.microsoft.com/office/drawing/2014/main" id="{8E095131-8E7D-4350-85BB-7542F1B56857}"/>
              </a:ext>
            </a:extLst>
          </p:cNvPr>
          <p:cNvSpPr/>
          <p:nvPr/>
        </p:nvSpPr>
        <p:spPr>
          <a:xfrm>
            <a:off x="5638800" y="554471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Tree>
    <p:extLst>
      <p:ext uri="{BB962C8B-B14F-4D97-AF65-F5344CB8AC3E}">
        <p14:creationId xmlns:p14="http://schemas.microsoft.com/office/powerpoint/2010/main" val="1144216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34</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5486400"/>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80249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SearchScholar.ipynb</a:t>
            </a:r>
            <a:r>
              <a:rPr lang="en-US" dirty="0"/>
              <a:t> 1/3</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35</a:t>
            </a:fld>
            <a:endParaRPr lang="pt-BR"/>
          </a:p>
        </p:txBody>
      </p:sp>
      <p:pic>
        <p:nvPicPr>
          <p:cNvPr id="7" name="Picture 6">
            <a:extLst>
              <a:ext uri="{FF2B5EF4-FFF2-40B4-BE49-F238E27FC236}">
                <a16:creationId xmlns:a16="http://schemas.microsoft.com/office/drawing/2014/main" id="{2A53393C-BFA3-463D-82BD-F538B369D98B}"/>
              </a:ext>
            </a:extLst>
          </p:cNvPr>
          <p:cNvPicPr>
            <a:picLocks noChangeAspect="1"/>
          </p:cNvPicPr>
          <p:nvPr/>
        </p:nvPicPr>
        <p:blipFill>
          <a:blip r:embed="rId2"/>
          <a:stretch>
            <a:fillRect/>
          </a:stretch>
        </p:blipFill>
        <p:spPr>
          <a:xfrm>
            <a:off x="762000" y="990600"/>
            <a:ext cx="7620000" cy="5448324"/>
          </a:xfrm>
          <a:prstGeom prst="rect">
            <a:avLst/>
          </a:prstGeom>
        </p:spPr>
      </p:pic>
      <p:sp>
        <p:nvSpPr>
          <p:cNvPr id="8" name="Oval 7">
            <a:extLst>
              <a:ext uri="{FF2B5EF4-FFF2-40B4-BE49-F238E27FC236}">
                <a16:creationId xmlns:a16="http://schemas.microsoft.com/office/drawing/2014/main" id="{4699A6BD-41DF-47AD-B8D2-710ABAB4AE83}"/>
              </a:ext>
            </a:extLst>
          </p:cNvPr>
          <p:cNvSpPr/>
          <p:nvPr/>
        </p:nvSpPr>
        <p:spPr>
          <a:xfrm>
            <a:off x="926263" y="1447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9" name="Oval 8">
            <a:extLst>
              <a:ext uri="{FF2B5EF4-FFF2-40B4-BE49-F238E27FC236}">
                <a16:creationId xmlns:a16="http://schemas.microsoft.com/office/drawing/2014/main" id="{5F5FCABF-9E7F-40CC-8570-9E6E5A77FEA6}"/>
              </a:ext>
            </a:extLst>
          </p:cNvPr>
          <p:cNvSpPr/>
          <p:nvPr/>
        </p:nvSpPr>
        <p:spPr>
          <a:xfrm>
            <a:off x="914368" y="2590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0" name="Oval 9">
            <a:extLst>
              <a:ext uri="{FF2B5EF4-FFF2-40B4-BE49-F238E27FC236}">
                <a16:creationId xmlns:a16="http://schemas.microsoft.com/office/drawing/2014/main" id="{E30305D0-AA8A-42C8-98D6-5AD31709170B}"/>
              </a:ext>
            </a:extLst>
          </p:cNvPr>
          <p:cNvSpPr/>
          <p:nvPr/>
        </p:nvSpPr>
        <p:spPr>
          <a:xfrm>
            <a:off x="914368" y="3797312"/>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1" name="Oval 10">
            <a:extLst>
              <a:ext uri="{FF2B5EF4-FFF2-40B4-BE49-F238E27FC236}">
                <a16:creationId xmlns:a16="http://schemas.microsoft.com/office/drawing/2014/main" id="{E2EE5114-0E50-467C-AABA-8039D04F83F7}"/>
              </a:ext>
            </a:extLst>
          </p:cNvPr>
          <p:cNvSpPr/>
          <p:nvPr/>
        </p:nvSpPr>
        <p:spPr>
          <a:xfrm>
            <a:off x="914368" y="433705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2" name="Oval 11">
            <a:extLst>
              <a:ext uri="{FF2B5EF4-FFF2-40B4-BE49-F238E27FC236}">
                <a16:creationId xmlns:a16="http://schemas.microsoft.com/office/drawing/2014/main" id="{A32699E3-EED6-42D8-ACEB-F2543B25F7A1}"/>
              </a:ext>
            </a:extLst>
          </p:cNvPr>
          <p:cNvSpPr/>
          <p:nvPr/>
        </p:nvSpPr>
        <p:spPr>
          <a:xfrm>
            <a:off x="5257800" y="4419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
        <p:nvSpPr>
          <p:cNvPr id="13" name="Oval 12">
            <a:extLst>
              <a:ext uri="{FF2B5EF4-FFF2-40B4-BE49-F238E27FC236}">
                <a16:creationId xmlns:a16="http://schemas.microsoft.com/office/drawing/2014/main" id="{9EF14C71-A2B8-4B6E-9E5C-9AA5B80AFB07}"/>
              </a:ext>
            </a:extLst>
          </p:cNvPr>
          <p:cNvSpPr/>
          <p:nvPr/>
        </p:nvSpPr>
        <p:spPr>
          <a:xfrm>
            <a:off x="3048000" y="4800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6</a:t>
            </a:r>
            <a:endParaRPr lang="en-US" dirty="0"/>
          </a:p>
        </p:txBody>
      </p:sp>
    </p:spTree>
    <p:extLst>
      <p:ext uri="{BB962C8B-B14F-4D97-AF65-F5344CB8AC3E}">
        <p14:creationId xmlns:p14="http://schemas.microsoft.com/office/powerpoint/2010/main" val="121773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637079-F06D-4589-B85A-85E67ECFF152}"/>
              </a:ext>
            </a:extLst>
          </p:cNvPr>
          <p:cNvPicPr>
            <a:picLocks noChangeAspect="1"/>
          </p:cNvPicPr>
          <p:nvPr/>
        </p:nvPicPr>
        <p:blipFill>
          <a:blip r:embed="rId2"/>
          <a:stretch>
            <a:fillRect/>
          </a:stretch>
        </p:blipFill>
        <p:spPr>
          <a:xfrm>
            <a:off x="1909002" y="1064361"/>
            <a:ext cx="5325995" cy="5350981"/>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SearchScholar.ipynb</a:t>
            </a:r>
            <a:r>
              <a:rPr lang="en-US" dirty="0"/>
              <a:t> 2/3</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36</a:t>
            </a:fld>
            <a:endParaRPr lang="pt-BR"/>
          </a:p>
        </p:txBody>
      </p:sp>
      <p:sp>
        <p:nvSpPr>
          <p:cNvPr id="8" name="Oval 7">
            <a:extLst>
              <a:ext uri="{FF2B5EF4-FFF2-40B4-BE49-F238E27FC236}">
                <a16:creationId xmlns:a16="http://schemas.microsoft.com/office/drawing/2014/main" id="{4699A6BD-41DF-47AD-B8D2-710ABAB4AE83}"/>
              </a:ext>
            </a:extLst>
          </p:cNvPr>
          <p:cNvSpPr/>
          <p:nvPr/>
        </p:nvSpPr>
        <p:spPr>
          <a:xfrm>
            <a:off x="4577682" y="2514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9" name="Oval 8">
            <a:extLst>
              <a:ext uri="{FF2B5EF4-FFF2-40B4-BE49-F238E27FC236}">
                <a16:creationId xmlns:a16="http://schemas.microsoft.com/office/drawing/2014/main" id="{5F5FCABF-9E7F-40CC-8570-9E6E5A77FEA6}"/>
              </a:ext>
            </a:extLst>
          </p:cNvPr>
          <p:cNvSpPr/>
          <p:nvPr/>
        </p:nvSpPr>
        <p:spPr>
          <a:xfrm>
            <a:off x="4495800" y="1083525"/>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0" name="Oval 9">
            <a:extLst>
              <a:ext uri="{FF2B5EF4-FFF2-40B4-BE49-F238E27FC236}">
                <a16:creationId xmlns:a16="http://schemas.microsoft.com/office/drawing/2014/main" id="{E30305D0-AA8A-42C8-98D6-5AD31709170B}"/>
              </a:ext>
            </a:extLst>
          </p:cNvPr>
          <p:cNvSpPr/>
          <p:nvPr/>
        </p:nvSpPr>
        <p:spPr>
          <a:xfrm>
            <a:off x="3276600" y="3886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Tree>
    <p:extLst>
      <p:ext uri="{BB962C8B-B14F-4D97-AF65-F5344CB8AC3E}">
        <p14:creationId xmlns:p14="http://schemas.microsoft.com/office/powerpoint/2010/main" val="257871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SearchScholar.ipynb</a:t>
            </a:r>
            <a:r>
              <a:rPr lang="en-US" dirty="0"/>
              <a:t> 3/3</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37</a:t>
            </a:fld>
            <a:endParaRPr lang="pt-BR"/>
          </a:p>
        </p:txBody>
      </p:sp>
      <p:pic>
        <p:nvPicPr>
          <p:cNvPr id="3" name="Picture 2">
            <a:extLst>
              <a:ext uri="{FF2B5EF4-FFF2-40B4-BE49-F238E27FC236}">
                <a16:creationId xmlns:a16="http://schemas.microsoft.com/office/drawing/2014/main" id="{0A7519E3-C0D3-4125-93F0-3F36DE64352B}"/>
              </a:ext>
            </a:extLst>
          </p:cNvPr>
          <p:cNvPicPr>
            <a:picLocks noChangeAspect="1"/>
          </p:cNvPicPr>
          <p:nvPr/>
        </p:nvPicPr>
        <p:blipFill>
          <a:blip r:embed="rId2"/>
          <a:stretch>
            <a:fillRect/>
          </a:stretch>
        </p:blipFill>
        <p:spPr>
          <a:xfrm>
            <a:off x="0" y="1739700"/>
            <a:ext cx="9144000" cy="3378599"/>
          </a:xfrm>
          <a:prstGeom prst="rect">
            <a:avLst/>
          </a:prstGeom>
        </p:spPr>
      </p:pic>
    </p:spTree>
    <p:extLst>
      <p:ext uri="{BB962C8B-B14F-4D97-AF65-F5344CB8AC3E}">
        <p14:creationId xmlns:p14="http://schemas.microsoft.com/office/powerpoint/2010/main" val="161096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38</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30288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040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1/4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39</a:t>
            </a:fld>
            <a:endParaRPr lang="pt-BR"/>
          </a:p>
        </p:txBody>
      </p:sp>
      <p:pic>
        <p:nvPicPr>
          <p:cNvPr id="8" name="Picture 7">
            <a:extLst>
              <a:ext uri="{FF2B5EF4-FFF2-40B4-BE49-F238E27FC236}">
                <a16:creationId xmlns:a16="http://schemas.microsoft.com/office/drawing/2014/main" id="{9FE88E8C-3196-4503-A660-B8CDDEF37590}"/>
              </a:ext>
            </a:extLst>
          </p:cNvPr>
          <p:cNvPicPr>
            <a:picLocks noChangeAspect="1"/>
          </p:cNvPicPr>
          <p:nvPr/>
        </p:nvPicPr>
        <p:blipFill>
          <a:blip r:embed="rId2"/>
          <a:stretch>
            <a:fillRect/>
          </a:stretch>
        </p:blipFill>
        <p:spPr>
          <a:xfrm>
            <a:off x="23547" y="1331640"/>
            <a:ext cx="4129442" cy="4953000"/>
          </a:xfrm>
          <a:prstGeom prst="rect">
            <a:avLst/>
          </a:prstGeom>
        </p:spPr>
      </p:pic>
      <p:pic>
        <p:nvPicPr>
          <p:cNvPr id="9" name="Picture 8">
            <a:extLst>
              <a:ext uri="{FF2B5EF4-FFF2-40B4-BE49-F238E27FC236}">
                <a16:creationId xmlns:a16="http://schemas.microsoft.com/office/drawing/2014/main" id="{C64B58A8-C077-4EF2-A833-F62A7BC5440A}"/>
              </a:ext>
            </a:extLst>
          </p:cNvPr>
          <p:cNvPicPr>
            <a:picLocks noChangeAspect="1"/>
          </p:cNvPicPr>
          <p:nvPr/>
        </p:nvPicPr>
        <p:blipFill>
          <a:blip r:embed="rId3"/>
          <a:stretch>
            <a:fillRect/>
          </a:stretch>
        </p:blipFill>
        <p:spPr>
          <a:xfrm>
            <a:off x="4114800" y="1373695"/>
            <a:ext cx="4975485" cy="4868890"/>
          </a:xfrm>
          <a:prstGeom prst="rect">
            <a:avLst/>
          </a:prstGeom>
        </p:spPr>
      </p:pic>
      <p:cxnSp>
        <p:nvCxnSpPr>
          <p:cNvPr id="11" name="Straight Arrow Connector 10">
            <a:extLst>
              <a:ext uri="{FF2B5EF4-FFF2-40B4-BE49-F238E27FC236}">
                <a16:creationId xmlns:a16="http://schemas.microsoft.com/office/drawing/2014/main" id="{B221C24E-ECA9-4B90-96C9-441277508179}"/>
              </a:ext>
            </a:extLst>
          </p:cNvPr>
          <p:cNvCxnSpPr/>
          <p:nvPr/>
        </p:nvCxnSpPr>
        <p:spPr>
          <a:xfrm>
            <a:off x="4152989" y="4343400"/>
            <a:ext cx="647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5FF2AB0-0BF4-4E52-9F00-E867CD784B9D}"/>
              </a:ext>
            </a:extLst>
          </p:cNvPr>
          <p:cNvSpPr/>
          <p:nvPr/>
        </p:nvSpPr>
        <p:spPr>
          <a:xfrm>
            <a:off x="4191000" y="1600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3" name="Oval 12">
            <a:extLst>
              <a:ext uri="{FF2B5EF4-FFF2-40B4-BE49-F238E27FC236}">
                <a16:creationId xmlns:a16="http://schemas.microsoft.com/office/drawing/2014/main" id="{E174530F-5F3C-4AAC-BB45-AEB6A9C8C155}"/>
              </a:ext>
            </a:extLst>
          </p:cNvPr>
          <p:cNvSpPr/>
          <p:nvPr/>
        </p:nvSpPr>
        <p:spPr>
          <a:xfrm>
            <a:off x="4191000" y="239227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4" name="Oval 13">
            <a:extLst>
              <a:ext uri="{FF2B5EF4-FFF2-40B4-BE49-F238E27FC236}">
                <a16:creationId xmlns:a16="http://schemas.microsoft.com/office/drawing/2014/main" id="{7D59DC4C-7F43-424B-9DBA-7FA21D65DA25}"/>
              </a:ext>
            </a:extLst>
          </p:cNvPr>
          <p:cNvSpPr/>
          <p:nvPr/>
        </p:nvSpPr>
        <p:spPr>
          <a:xfrm>
            <a:off x="4191000" y="4009245"/>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5" name="Oval 14">
            <a:extLst>
              <a:ext uri="{FF2B5EF4-FFF2-40B4-BE49-F238E27FC236}">
                <a16:creationId xmlns:a16="http://schemas.microsoft.com/office/drawing/2014/main" id="{BAB7036A-15EA-4B7A-B885-25905CED838F}"/>
              </a:ext>
            </a:extLst>
          </p:cNvPr>
          <p:cNvSpPr/>
          <p:nvPr/>
        </p:nvSpPr>
        <p:spPr>
          <a:xfrm>
            <a:off x="5867400" y="239227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Tree>
    <p:extLst>
      <p:ext uri="{BB962C8B-B14F-4D97-AF65-F5344CB8AC3E}">
        <p14:creationId xmlns:p14="http://schemas.microsoft.com/office/powerpoint/2010/main" val="116599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Backward</a:t>
            </a:r>
            <a:r>
              <a:rPr lang="pt-BR" dirty="0"/>
              <a:t> </a:t>
            </a:r>
            <a:r>
              <a:rPr lang="pt-BR" dirty="0" err="1"/>
              <a:t>Snowballing</a:t>
            </a:r>
            <a:endParaRPr lang="en-US" dirty="0"/>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pt-BR" dirty="0"/>
              <a:t>Quem foi citado por A1 e é relacionado?</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3124200" y="4191000"/>
            <a:ext cx="1143000" cy="1143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609782"/>
            <a:ext cx="434734" cy="369332"/>
          </a:xfrm>
          <a:prstGeom prst="rect">
            <a:avLst/>
          </a:prstGeom>
          <a:noFill/>
        </p:spPr>
        <p:txBody>
          <a:bodyPr wrap="none" rtlCol="0">
            <a:spAutoFit/>
          </a:bodyPr>
          <a:lstStyle/>
          <a:p>
            <a:r>
              <a:rPr lang="pt-BR" dirty="0"/>
              <a:t>A5</a:t>
            </a:r>
            <a:endParaRPr lang="en-US" dirty="0"/>
          </a:p>
        </p:txBody>
      </p:sp>
      <p:sp>
        <p:nvSpPr>
          <p:cNvPr id="14" name="TextBox 13">
            <a:extLst>
              <a:ext uri="{FF2B5EF4-FFF2-40B4-BE49-F238E27FC236}">
                <a16:creationId xmlns:a16="http://schemas.microsoft.com/office/drawing/2014/main" id="{DF7BF5C8-EB05-48E9-AB6F-D69309DCE7DA}"/>
              </a:ext>
            </a:extLst>
          </p:cNvPr>
          <p:cNvSpPr txBox="1"/>
          <p:nvPr/>
        </p:nvSpPr>
        <p:spPr>
          <a:xfrm>
            <a:off x="5238750" y="4907369"/>
            <a:ext cx="434734" cy="369332"/>
          </a:xfrm>
          <a:prstGeom prst="rect">
            <a:avLst/>
          </a:prstGeom>
          <a:noFill/>
        </p:spPr>
        <p:txBody>
          <a:bodyPr wrap="none" rtlCol="0">
            <a:spAutoFit/>
          </a:bodyPr>
          <a:lstStyle/>
          <a:p>
            <a:r>
              <a:rPr lang="pt-BR" dirty="0"/>
              <a:t>A6</a:t>
            </a:r>
            <a:endParaRPr lang="en-US" dirty="0"/>
          </a:p>
        </p:txBody>
      </p:sp>
      <p:cxnSp>
        <p:nvCxnSpPr>
          <p:cNvPr id="16" name="Straight Arrow Connector 15">
            <a:extLst>
              <a:ext uri="{FF2B5EF4-FFF2-40B4-BE49-F238E27FC236}">
                <a16:creationId xmlns:a16="http://schemas.microsoft.com/office/drawing/2014/main" id="{9E5E366A-F07D-45EA-AFEF-71D15084683F}"/>
              </a:ext>
            </a:extLst>
          </p:cNvPr>
          <p:cNvCxnSpPr>
            <a:cxnSpLocks/>
            <a:stCxn id="13" idx="1"/>
            <a:endCxn id="33" idx="3"/>
          </p:cNvCxnSpPr>
          <p:nvPr/>
        </p:nvCxnSpPr>
        <p:spPr>
          <a:xfrm flipH="1" flipV="1">
            <a:off x="3913067" y="4583866"/>
            <a:ext cx="1325683" cy="210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A166E7-7F76-4BBA-99A9-15D02177EDEB}"/>
              </a:ext>
            </a:extLst>
          </p:cNvPr>
          <p:cNvCxnSpPr>
            <a:cxnSpLocks/>
            <a:stCxn id="14" idx="1"/>
          </p:cNvCxnSpPr>
          <p:nvPr/>
        </p:nvCxnSpPr>
        <p:spPr>
          <a:xfrm flipH="1" flipV="1">
            <a:off x="3913067" y="4682346"/>
            <a:ext cx="1325683" cy="40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7FED20-7904-46AB-8D91-CE07D7D710FB}"/>
              </a:ext>
            </a:extLst>
          </p:cNvPr>
          <p:cNvSpPr txBox="1"/>
          <p:nvPr/>
        </p:nvSpPr>
        <p:spPr>
          <a:xfrm>
            <a:off x="3478333" y="4709081"/>
            <a:ext cx="434734" cy="369332"/>
          </a:xfrm>
          <a:prstGeom prst="rect">
            <a:avLst/>
          </a:prstGeom>
          <a:noFill/>
        </p:spPr>
        <p:txBody>
          <a:bodyPr wrap="none" rtlCol="0">
            <a:spAutoFit/>
          </a:bodyPr>
          <a:lstStyle/>
          <a:p>
            <a:r>
              <a:rPr lang="pt-BR" dirty="0">
                <a:solidFill>
                  <a:schemeClr val="accent3">
                    <a:lumMod val="75000"/>
                  </a:schemeClr>
                </a:solidFill>
              </a:rPr>
              <a:t>A3</a:t>
            </a:r>
            <a:endParaRPr lang="en-US" dirty="0">
              <a:solidFill>
                <a:schemeClr val="accent3">
                  <a:lumMod val="75000"/>
                </a:schemeClr>
              </a:solidFill>
            </a:endParaRPr>
          </a:p>
        </p:txBody>
      </p:sp>
      <p:sp>
        <p:nvSpPr>
          <p:cNvPr id="15" name="Arrow: Curved Down 14">
            <a:extLst>
              <a:ext uri="{FF2B5EF4-FFF2-40B4-BE49-F238E27FC236}">
                <a16:creationId xmlns:a16="http://schemas.microsoft.com/office/drawing/2014/main" id="{341986FF-1C72-4478-9534-E627EF017C64}"/>
              </a:ext>
            </a:extLst>
          </p:cNvPr>
          <p:cNvSpPr/>
          <p:nvPr/>
        </p:nvSpPr>
        <p:spPr>
          <a:xfrm flipH="1">
            <a:off x="2590800" y="4059796"/>
            <a:ext cx="2045350"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1F696A3C-28FA-4292-91A9-C7AE34F11805}"/>
              </a:ext>
            </a:extLst>
          </p:cNvPr>
          <p:cNvSpPr txBox="1"/>
          <p:nvPr/>
        </p:nvSpPr>
        <p:spPr>
          <a:xfrm>
            <a:off x="3478333" y="4399200"/>
            <a:ext cx="434734" cy="369332"/>
          </a:xfrm>
          <a:prstGeom prst="rect">
            <a:avLst/>
          </a:prstGeom>
          <a:noFill/>
        </p:spPr>
        <p:txBody>
          <a:bodyPr wrap="none" rtlCol="0">
            <a:spAutoFit/>
          </a:bodyPr>
          <a:lstStyle/>
          <a:p>
            <a:r>
              <a:rPr lang="pt-BR" dirty="0"/>
              <a:t>A1</a:t>
            </a:r>
            <a:endParaRPr lang="en-US" dirty="0"/>
          </a:p>
        </p:txBody>
      </p:sp>
      <p:sp>
        <p:nvSpPr>
          <p:cNvPr id="37" name="TextBox 36">
            <a:extLst>
              <a:ext uri="{FF2B5EF4-FFF2-40B4-BE49-F238E27FC236}">
                <a16:creationId xmlns:a16="http://schemas.microsoft.com/office/drawing/2014/main" id="{A78DD5DA-007A-4D19-9232-D62CC0F860A0}"/>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Tree>
    <p:extLst>
      <p:ext uri="{BB962C8B-B14F-4D97-AF65-F5344CB8AC3E}">
        <p14:creationId xmlns:p14="http://schemas.microsoft.com/office/powerpoint/2010/main" val="32165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0496-D3AD-424C-B8B5-EE62DF879232}"/>
              </a:ext>
            </a:extLst>
          </p:cNvPr>
          <p:cNvPicPr>
            <a:picLocks noChangeAspect="1"/>
          </p:cNvPicPr>
          <p:nvPr/>
        </p:nvPicPr>
        <p:blipFill>
          <a:blip r:embed="rId2"/>
          <a:stretch>
            <a:fillRect/>
          </a:stretch>
        </p:blipFill>
        <p:spPr>
          <a:xfrm>
            <a:off x="800100" y="1066800"/>
            <a:ext cx="7543800" cy="5259242"/>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2/4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40</a:t>
            </a:fld>
            <a:endParaRPr lang="pt-BR"/>
          </a:p>
        </p:txBody>
      </p:sp>
      <p:sp>
        <p:nvSpPr>
          <p:cNvPr id="16" name="Oval 15">
            <a:extLst>
              <a:ext uri="{FF2B5EF4-FFF2-40B4-BE49-F238E27FC236}">
                <a16:creationId xmlns:a16="http://schemas.microsoft.com/office/drawing/2014/main" id="{10A6F325-F6BC-4027-9CB1-9CDF74B1664F}"/>
              </a:ext>
            </a:extLst>
          </p:cNvPr>
          <p:cNvSpPr/>
          <p:nvPr/>
        </p:nvSpPr>
        <p:spPr>
          <a:xfrm>
            <a:off x="2895600" y="4038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7" name="Oval 16">
            <a:extLst>
              <a:ext uri="{FF2B5EF4-FFF2-40B4-BE49-F238E27FC236}">
                <a16:creationId xmlns:a16="http://schemas.microsoft.com/office/drawing/2014/main" id="{6AA181C3-B12C-49BE-9173-7FC9AC35AD73}"/>
              </a:ext>
            </a:extLst>
          </p:cNvPr>
          <p:cNvSpPr/>
          <p:nvPr/>
        </p:nvSpPr>
        <p:spPr>
          <a:xfrm>
            <a:off x="5732987" y="2971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Tree>
    <p:extLst>
      <p:ext uri="{BB962C8B-B14F-4D97-AF65-F5344CB8AC3E}">
        <p14:creationId xmlns:p14="http://schemas.microsoft.com/office/powerpoint/2010/main" val="1670136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E08B5A-6889-4C96-9013-DE4C2F464EF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222829"/>
            <a:ext cx="9144000" cy="5254171"/>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3/4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41</a:t>
            </a:fld>
            <a:endParaRPr lang="pt-BR"/>
          </a:p>
        </p:txBody>
      </p:sp>
      <p:sp>
        <p:nvSpPr>
          <p:cNvPr id="16" name="Oval 15">
            <a:extLst>
              <a:ext uri="{FF2B5EF4-FFF2-40B4-BE49-F238E27FC236}">
                <a16:creationId xmlns:a16="http://schemas.microsoft.com/office/drawing/2014/main" id="{10A6F325-F6BC-4027-9CB1-9CDF74B1664F}"/>
              </a:ext>
            </a:extLst>
          </p:cNvPr>
          <p:cNvSpPr/>
          <p:nvPr/>
        </p:nvSpPr>
        <p:spPr>
          <a:xfrm>
            <a:off x="3733800" y="107677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7" name="Oval 16">
            <a:extLst>
              <a:ext uri="{FF2B5EF4-FFF2-40B4-BE49-F238E27FC236}">
                <a16:creationId xmlns:a16="http://schemas.microsoft.com/office/drawing/2014/main" id="{6AA181C3-B12C-49BE-9173-7FC9AC35AD73}"/>
              </a:ext>
            </a:extLst>
          </p:cNvPr>
          <p:cNvSpPr/>
          <p:nvPr/>
        </p:nvSpPr>
        <p:spPr>
          <a:xfrm>
            <a:off x="152400" y="1752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0" name="Oval 9">
            <a:extLst>
              <a:ext uri="{FF2B5EF4-FFF2-40B4-BE49-F238E27FC236}">
                <a16:creationId xmlns:a16="http://schemas.microsoft.com/office/drawing/2014/main" id="{06296395-0D13-4B5B-9FFC-740FE8C6DA8B}"/>
              </a:ext>
            </a:extLst>
          </p:cNvPr>
          <p:cNvSpPr/>
          <p:nvPr/>
        </p:nvSpPr>
        <p:spPr>
          <a:xfrm>
            <a:off x="3146766" y="188883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1" name="Oval 10">
            <a:extLst>
              <a:ext uri="{FF2B5EF4-FFF2-40B4-BE49-F238E27FC236}">
                <a16:creationId xmlns:a16="http://schemas.microsoft.com/office/drawing/2014/main" id="{F0295CFB-2B3A-4E49-9913-0F8262C8E21A}"/>
              </a:ext>
            </a:extLst>
          </p:cNvPr>
          <p:cNvSpPr/>
          <p:nvPr/>
        </p:nvSpPr>
        <p:spPr>
          <a:xfrm>
            <a:off x="5105400" y="375827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2" name="Oval 11">
            <a:extLst>
              <a:ext uri="{FF2B5EF4-FFF2-40B4-BE49-F238E27FC236}">
                <a16:creationId xmlns:a16="http://schemas.microsoft.com/office/drawing/2014/main" id="{74EE4986-7EC9-4EBE-8BDF-F2C5DF81C34D}"/>
              </a:ext>
            </a:extLst>
          </p:cNvPr>
          <p:cNvSpPr/>
          <p:nvPr/>
        </p:nvSpPr>
        <p:spPr>
          <a:xfrm>
            <a:off x="4724400" y="188883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Tree>
    <p:extLst>
      <p:ext uri="{BB962C8B-B14F-4D97-AF65-F5344CB8AC3E}">
        <p14:creationId xmlns:p14="http://schemas.microsoft.com/office/powerpoint/2010/main" val="2449519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EDF41-9722-4432-A36A-61CF24224A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264173"/>
            <a:ext cx="9144000" cy="5212827"/>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4/4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42</a:t>
            </a:fld>
            <a:endParaRPr lang="pt-BR"/>
          </a:p>
        </p:txBody>
      </p:sp>
    </p:spTree>
    <p:extLst>
      <p:ext uri="{BB962C8B-B14F-4D97-AF65-F5344CB8AC3E}">
        <p14:creationId xmlns:p14="http://schemas.microsoft.com/office/powerpoint/2010/main" val="3515827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43</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5943600"/>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9641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1/3</a:t>
            </a:r>
          </a:p>
        </p:txBody>
      </p:sp>
      <p:sp>
        <p:nvSpPr>
          <p:cNvPr id="3" name="Content Placeholder 2">
            <a:extLst>
              <a:ext uri="{FF2B5EF4-FFF2-40B4-BE49-F238E27FC236}">
                <a16:creationId xmlns:a16="http://schemas.microsoft.com/office/drawing/2014/main" id="{F361E18B-FE23-44DF-93F2-537C121170F6}"/>
              </a:ext>
            </a:extLst>
          </p:cNvPr>
          <p:cNvSpPr>
            <a:spLocks noGrp="1"/>
          </p:cNvSpPr>
          <p:nvPr>
            <p:ph idx="1"/>
          </p:nvPr>
        </p:nvSpPr>
        <p:spPr>
          <a:xfrm>
            <a:off x="1524000" y="1628800"/>
            <a:ext cx="7368480" cy="4608512"/>
          </a:xfrm>
        </p:spPr>
        <p:txBody>
          <a:bodyPr>
            <a:normAutofit fontScale="70000" lnSpcReduction="20000"/>
          </a:bodyPr>
          <a:lstStyle/>
          <a:p>
            <a:r>
              <a:rPr lang="en-US" dirty="0" err="1"/>
              <a:t>Verifica</a:t>
            </a:r>
            <a:r>
              <a:rPr lang="en-US" dirty="0"/>
              <a:t> place1</a:t>
            </a:r>
          </a:p>
          <a:p>
            <a:r>
              <a:rPr lang="en-US" dirty="0" err="1"/>
              <a:t>Verifica</a:t>
            </a:r>
            <a:r>
              <a:rPr lang="en-US" dirty="0"/>
              <a:t> </a:t>
            </a:r>
            <a:r>
              <a:rPr lang="en-US" dirty="0" err="1"/>
              <a:t>tipo</a:t>
            </a:r>
            <a:r>
              <a:rPr lang="en-US" dirty="0"/>
              <a:t> Work</a:t>
            </a:r>
          </a:p>
          <a:p>
            <a:r>
              <a:rPr lang="en-US" dirty="0" err="1"/>
              <a:t>Verifica</a:t>
            </a:r>
            <a:r>
              <a:rPr lang="en-US" dirty="0"/>
              <a:t> </a:t>
            </a:r>
            <a:r>
              <a:rPr lang="en-US" dirty="0" err="1"/>
              <a:t>WorkUnrelated</a:t>
            </a:r>
            <a:r>
              <a:rPr lang="en-US" dirty="0"/>
              <a:t> </a:t>
            </a:r>
            <a:r>
              <a:rPr lang="en-US" dirty="0" err="1"/>
              <a:t>sem</a:t>
            </a:r>
            <a:r>
              <a:rPr lang="en-US" dirty="0"/>
              <a:t> “due=”</a:t>
            </a:r>
          </a:p>
          <a:p>
            <a:r>
              <a:rPr lang="en-US" dirty="0" err="1"/>
              <a:t>Verifica</a:t>
            </a:r>
            <a:r>
              <a:rPr lang="en-US" dirty="0"/>
              <a:t> </a:t>
            </a:r>
            <a:r>
              <a:rPr lang="en-US" dirty="0" err="1"/>
              <a:t>artigo</a:t>
            </a:r>
            <a:r>
              <a:rPr lang="en-US" dirty="0"/>
              <a:t> com </a:t>
            </a:r>
            <a:r>
              <a:rPr lang="en-US" dirty="0" err="1"/>
              <a:t>nome</a:t>
            </a:r>
            <a:r>
              <a:rPr lang="en-US" dirty="0"/>
              <a:t> </a:t>
            </a:r>
            <a:r>
              <a:rPr lang="en-US" dirty="0" err="1"/>
              <a:t>terminado</a:t>
            </a:r>
            <a:r>
              <a:rPr lang="en-US" dirty="0"/>
              <a:t> </a:t>
            </a:r>
            <a:r>
              <a:rPr lang="en-US" dirty="0" err="1"/>
              <a:t>em</a:t>
            </a:r>
            <a:r>
              <a:rPr lang="en-US" dirty="0"/>
              <a:t> “.” ou </a:t>
            </a:r>
            <a:r>
              <a:rPr lang="en-US" dirty="0" err="1"/>
              <a:t>sem</a:t>
            </a:r>
            <a:r>
              <a:rPr lang="en-US" dirty="0"/>
              <a:t> </a:t>
            </a:r>
            <a:r>
              <a:rPr lang="en-US" dirty="0" err="1"/>
              <a:t>nome</a:t>
            </a:r>
            <a:endParaRPr lang="en-US" dirty="0"/>
          </a:p>
          <a:p>
            <a:r>
              <a:rPr lang="en-US" dirty="0" err="1"/>
              <a:t>Verifica</a:t>
            </a:r>
            <a:r>
              <a:rPr lang="en-US" dirty="0"/>
              <a:t> </a:t>
            </a:r>
            <a:r>
              <a:rPr lang="en-US" dirty="0" err="1"/>
              <a:t>formato</a:t>
            </a:r>
            <a:r>
              <a:rPr lang="en-US" dirty="0"/>
              <a:t> dos </a:t>
            </a:r>
            <a:r>
              <a:rPr lang="en-US" dirty="0" err="1"/>
              <a:t>autores</a:t>
            </a:r>
            <a:endParaRPr lang="en-US" dirty="0"/>
          </a:p>
          <a:p>
            <a:r>
              <a:rPr lang="en-US" dirty="0" err="1"/>
              <a:t>Verifica</a:t>
            </a:r>
            <a:r>
              <a:rPr lang="en-US" dirty="0"/>
              <a:t> </a:t>
            </a:r>
            <a:r>
              <a:rPr lang="en-US" dirty="0" err="1"/>
              <a:t>inexist</a:t>
            </a:r>
            <a:r>
              <a:rPr lang="pt-BR" dirty="0" err="1"/>
              <a:t>ência</a:t>
            </a:r>
            <a:r>
              <a:rPr lang="pt-BR" dirty="0"/>
              <a:t> de arquivos</a:t>
            </a:r>
          </a:p>
          <a:p>
            <a:r>
              <a:rPr lang="en-US" dirty="0" err="1"/>
              <a:t>Verifica</a:t>
            </a:r>
            <a:r>
              <a:rPr lang="en-US" dirty="0"/>
              <a:t> se </a:t>
            </a:r>
            <a:r>
              <a:rPr lang="en-US" dirty="0" err="1"/>
              <a:t>WorkNoFile</a:t>
            </a:r>
            <a:r>
              <a:rPr lang="en-US" dirty="0"/>
              <a:t> tem </a:t>
            </a:r>
            <a:r>
              <a:rPr lang="en-US" dirty="0" err="1"/>
              <a:t>atributo</a:t>
            </a:r>
            <a:r>
              <a:rPr lang="en-US" dirty="0"/>
              <a:t> “request”</a:t>
            </a:r>
          </a:p>
          <a:p>
            <a:r>
              <a:rPr lang="en-US" dirty="0" err="1"/>
              <a:t>Atualiza</a:t>
            </a:r>
            <a:r>
              <a:rPr lang="en-US" dirty="0"/>
              <a:t> dados de </a:t>
            </a:r>
            <a:r>
              <a:rPr lang="en-US" dirty="0" err="1"/>
              <a:t>artigos</a:t>
            </a:r>
            <a:r>
              <a:rPr lang="en-US" dirty="0"/>
              <a:t> com </a:t>
            </a:r>
            <a:r>
              <a:rPr lang="en-US" dirty="0" err="1"/>
              <a:t>informações</a:t>
            </a:r>
            <a:r>
              <a:rPr lang="en-US" dirty="0"/>
              <a:t> do scholar</a:t>
            </a:r>
          </a:p>
          <a:p>
            <a:r>
              <a:rPr lang="en-US" dirty="0" err="1"/>
              <a:t>Verifica</a:t>
            </a:r>
            <a:r>
              <a:rPr lang="en-US" dirty="0"/>
              <a:t> data de forward snowballing</a:t>
            </a:r>
          </a:p>
          <a:p>
            <a:r>
              <a:rPr lang="en-US" dirty="0" err="1"/>
              <a:t>Verifica</a:t>
            </a:r>
            <a:r>
              <a:rPr lang="en-US" dirty="0"/>
              <a:t> se </a:t>
            </a:r>
            <a:r>
              <a:rPr lang="en-US" dirty="0" err="1"/>
              <a:t>WorkSnowball</a:t>
            </a:r>
            <a:r>
              <a:rPr lang="en-US" dirty="0"/>
              <a:t> </a:t>
            </a:r>
            <a:r>
              <a:rPr lang="en-US" dirty="0" err="1"/>
              <a:t>possui</a:t>
            </a:r>
            <a:r>
              <a:rPr lang="en-US" dirty="0"/>
              <a:t> </a:t>
            </a:r>
            <a:r>
              <a:rPr lang="en-US" dirty="0" err="1"/>
              <a:t>alerta</a:t>
            </a:r>
            <a:endParaRPr lang="en-US" dirty="0"/>
          </a:p>
          <a:p>
            <a:r>
              <a:rPr lang="en-US" dirty="0" err="1"/>
              <a:t>Verifica</a:t>
            </a:r>
            <a:r>
              <a:rPr lang="en-US" dirty="0"/>
              <a:t> dash </a:t>
            </a:r>
            <a:r>
              <a:rPr lang="en-US" dirty="0" err="1"/>
              <a:t>nos</a:t>
            </a:r>
            <a:r>
              <a:rPr lang="en-US" dirty="0"/>
              <a:t> </a:t>
            </a:r>
            <a:r>
              <a:rPr lang="en-US" dirty="0" err="1"/>
              <a:t>atributos</a:t>
            </a:r>
            <a:r>
              <a:rPr lang="en-US" dirty="0"/>
              <a:t> “pp”, “volume”, “number”</a:t>
            </a:r>
          </a:p>
          <a:p>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44</a:t>
            </a:fld>
            <a:endParaRPr lang="pt-BR"/>
          </a:p>
        </p:txBody>
      </p:sp>
      <p:pic>
        <p:nvPicPr>
          <p:cNvPr id="7" name="Picture 6">
            <a:extLst>
              <a:ext uri="{FF2B5EF4-FFF2-40B4-BE49-F238E27FC236}">
                <a16:creationId xmlns:a16="http://schemas.microsoft.com/office/drawing/2014/main" id="{D8D0D607-C53E-44DE-999A-18C18A5461C3}"/>
              </a:ext>
            </a:extLst>
          </p:cNvPr>
          <p:cNvPicPr>
            <a:picLocks noChangeAspect="1"/>
          </p:cNvPicPr>
          <p:nvPr/>
        </p:nvPicPr>
        <p:blipFill>
          <a:blip r:embed="rId2"/>
          <a:stretch>
            <a:fillRect/>
          </a:stretch>
        </p:blipFill>
        <p:spPr>
          <a:xfrm>
            <a:off x="23874" y="18515"/>
            <a:ext cx="1456862" cy="6382285"/>
          </a:xfrm>
          <a:prstGeom prst="rect">
            <a:avLst/>
          </a:prstGeom>
        </p:spPr>
      </p:pic>
    </p:spTree>
    <p:extLst>
      <p:ext uri="{BB962C8B-B14F-4D97-AF65-F5344CB8AC3E}">
        <p14:creationId xmlns:p14="http://schemas.microsoft.com/office/powerpoint/2010/main" val="795215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1/3</a:t>
            </a:r>
          </a:p>
        </p:txBody>
      </p:sp>
      <p:sp>
        <p:nvSpPr>
          <p:cNvPr id="3" name="Content Placeholder 2">
            <a:extLst>
              <a:ext uri="{FF2B5EF4-FFF2-40B4-BE49-F238E27FC236}">
                <a16:creationId xmlns:a16="http://schemas.microsoft.com/office/drawing/2014/main" id="{F361E18B-FE23-44DF-93F2-537C121170F6}"/>
              </a:ext>
            </a:extLst>
          </p:cNvPr>
          <p:cNvSpPr>
            <a:spLocks noGrp="1"/>
          </p:cNvSpPr>
          <p:nvPr>
            <p:ph idx="1"/>
          </p:nvPr>
        </p:nvSpPr>
        <p:spPr>
          <a:xfrm>
            <a:off x="1524000" y="1628800"/>
            <a:ext cx="7368480" cy="4608512"/>
          </a:xfrm>
        </p:spPr>
        <p:txBody>
          <a:bodyPr>
            <a:normAutofit fontScale="70000" lnSpcReduction="20000"/>
          </a:bodyPr>
          <a:lstStyle/>
          <a:p>
            <a:r>
              <a:rPr lang="en-US" dirty="0" err="1"/>
              <a:t>Verifica</a:t>
            </a:r>
            <a:r>
              <a:rPr lang="en-US" dirty="0"/>
              <a:t> place1</a:t>
            </a:r>
          </a:p>
          <a:p>
            <a:r>
              <a:rPr lang="en-US" dirty="0" err="1"/>
              <a:t>Verifica</a:t>
            </a:r>
            <a:r>
              <a:rPr lang="en-US" dirty="0"/>
              <a:t> </a:t>
            </a:r>
            <a:r>
              <a:rPr lang="en-US" dirty="0" err="1"/>
              <a:t>tipo</a:t>
            </a:r>
            <a:r>
              <a:rPr lang="en-US" dirty="0"/>
              <a:t> Work</a:t>
            </a:r>
          </a:p>
          <a:p>
            <a:r>
              <a:rPr lang="en-US" dirty="0" err="1"/>
              <a:t>Verifica</a:t>
            </a:r>
            <a:r>
              <a:rPr lang="en-US" dirty="0"/>
              <a:t> </a:t>
            </a:r>
            <a:r>
              <a:rPr lang="en-US" dirty="0" err="1"/>
              <a:t>WorkUnrelated</a:t>
            </a:r>
            <a:r>
              <a:rPr lang="en-US" dirty="0"/>
              <a:t> </a:t>
            </a:r>
            <a:r>
              <a:rPr lang="en-US" dirty="0" err="1"/>
              <a:t>sem</a:t>
            </a:r>
            <a:r>
              <a:rPr lang="en-US" dirty="0"/>
              <a:t> “due=”</a:t>
            </a:r>
          </a:p>
          <a:p>
            <a:r>
              <a:rPr lang="en-US" dirty="0" err="1"/>
              <a:t>Verifica</a:t>
            </a:r>
            <a:r>
              <a:rPr lang="en-US" dirty="0"/>
              <a:t> </a:t>
            </a:r>
            <a:r>
              <a:rPr lang="en-US" dirty="0" err="1"/>
              <a:t>artigo</a:t>
            </a:r>
            <a:r>
              <a:rPr lang="en-US" dirty="0"/>
              <a:t> com </a:t>
            </a:r>
            <a:r>
              <a:rPr lang="en-US" dirty="0" err="1"/>
              <a:t>nome</a:t>
            </a:r>
            <a:r>
              <a:rPr lang="en-US" dirty="0"/>
              <a:t> </a:t>
            </a:r>
            <a:r>
              <a:rPr lang="en-US" dirty="0" err="1"/>
              <a:t>terminado</a:t>
            </a:r>
            <a:r>
              <a:rPr lang="en-US" dirty="0"/>
              <a:t> </a:t>
            </a:r>
            <a:r>
              <a:rPr lang="en-US" dirty="0" err="1"/>
              <a:t>em</a:t>
            </a:r>
            <a:r>
              <a:rPr lang="en-US" dirty="0"/>
              <a:t> “.” ou </a:t>
            </a:r>
            <a:r>
              <a:rPr lang="en-US" dirty="0" err="1"/>
              <a:t>sem</a:t>
            </a:r>
            <a:r>
              <a:rPr lang="en-US" dirty="0"/>
              <a:t> </a:t>
            </a:r>
            <a:r>
              <a:rPr lang="en-US" dirty="0" err="1"/>
              <a:t>nome</a:t>
            </a:r>
            <a:endParaRPr lang="en-US" dirty="0"/>
          </a:p>
          <a:p>
            <a:r>
              <a:rPr lang="en-US" dirty="0" err="1"/>
              <a:t>Verifica</a:t>
            </a:r>
            <a:r>
              <a:rPr lang="en-US" dirty="0"/>
              <a:t> </a:t>
            </a:r>
            <a:r>
              <a:rPr lang="en-US" dirty="0" err="1"/>
              <a:t>formato</a:t>
            </a:r>
            <a:r>
              <a:rPr lang="en-US" dirty="0"/>
              <a:t> dos </a:t>
            </a:r>
            <a:r>
              <a:rPr lang="en-US" dirty="0" err="1"/>
              <a:t>autores</a:t>
            </a:r>
            <a:endParaRPr lang="en-US" dirty="0"/>
          </a:p>
          <a:p>
            <a:r>
              <a:rPr lang="en-US" dirty="0" err="1"/>
              <a:t>Verifica</a:t>
            </a:r>
            <a:r>
              <a:rPr lang="en-US" dirty="0"/>
              <a:t> </a:t>
            </a:r>
            <a:r>
              <a:rPr lang="en-US" dirty="0" err="1"/>
              <a:t>inexist</a:t>
            </a:r>
            <a:r>
              <a:rPr lang="pt-BR" dirty="0" err="1"/>
              <a:t>ência</a:t>
            </a:r>
            <a:r>
              <a:rPr lang="pt-BR" dirty="0"/>
              <a:t> de arquivos</a:t>
            </a:r>
          </a:p>
          <a:p>
            <a:r>
              <a:rPr lang="en-US" dirty="0" err="1"/>
              <a:t>Verifica</a:t>
            </a:r>
            <a:r>
              <a:rPr lang="en-US" dirty="0"/>
              <a:t> se </a:t>
            </a:r>
            <a:r>
              <a:rPr lang="en-US" dirty="0" err="1"/>
              <a:t>WorkNoFile</a:t>
            </a:r>
            <a:r>
              <a:rPr lang="en-US" dirty="0"/>
              <a:t> tem </a:t>
            </a:r>
            <a:r>
              <a:rPr lang="en-US" dirty="0" err="1"/>
              <a:t>atributo</a:t>
            </a:r>
            <a:r>
              <a:rPr lang="en-US" dirty="0"/>
              <a:t> “request”</a:t>
            </a:r>
          </a:p>
          <a:p>
            <a:r>
              <a:rPr lang="en-US" b="1" dirty="0" err="1"/>
              <a:t>Atualiza</a:t>
            </a:r>
            <a:r>
              <a:rPr lang="en-US" b="1" dirty="0"/>
              <a:t> dados de </a:t>
            </a:r>
            <a:r>
              <a:rPr lang="en-US" b="1" dirty="0" err="1"/>
              <a:t>artigos</a:t>
            </a:r>
            <a:r>
              <a:rPr lang="en-US" b="1" dirty="0"/>
              <a:t> com </a:t>
            </a:r>
            <a:r>
              <a:rPr lang="en-US" b="1" dirty="0" err="1"/>
              <a:t>informações</a:t>
            </a:r>
            <a:r>
              <a:rPr lang="en-US" b="1" dirty="0"/>
              <a:t> do scholar</a:t>
            </a:r>
          </a:p>
          <a:p>
            <a:r>
              <a:rPr lang="en-US" dirty="0" err="1"/>
              <a:t>Verifica</a:t>
            </a:r>
            <a:r>
              <a:rPr lang="en-US" dirty="0"/>
              <a:t> data de forward snowballing</a:t>
            </a:r>
          </a:p>
          <a:p>
            <a:r>
              <a:rPr lang="en-US" dirty="0" err="1"/>
              <a:t>Verifica</a:t>
            </a:r>
            <a:r>
              <a:rPr lang="en-US" dirty="0"/>
              <a:t> se </a:t>
            </a:r>
            <a:r>
              <a:rPr lang="en-US" dirty="0" err="1"/>
              <a:t>WorkSnowball</a:t>
            </a:r>
            <a:r>
              <a:rPr lang="en-US" dirty="0"/>
              <a:t> </a:t>
            </a:r>
            <a:r>
              <a:rPr lang="en-US" dirty="0" err="1"/>
              <a:t>possui</a:t>
            </a:r>
            <a:r>
              <a:rPr lang="en-US" dirty="0"/>
              <a:t> </a:t>
            </a:r>
            <a:r>
              <a:rPr lang="en-US" dirty="0" err="1"/>
              <a:t>alerta</a:t>
            </a:r>
            <a:endParaRPr lang="en-US" dirty="0"/>
          </a:p>
          <a:p>
            <a:r>
              <a:rPr lang="en-US" dirty="0" err="1"/>
              <a:t>Verifica</a:t>
            </a:r>
            <a:r>
              <a:rPr lang="en-US" dirty="0"/>
              <a:t> dash </a:t>
            </a:r>
            <a:r>
              <a:rPr lang="en-US" dirty="0" err="1"/>
              <a:t>nos</a:t>
            </a:r>
            <a:r>
              <a:rPr lang="en-US" dirty="0"/>
              <a:t> </a:t>
            </a:r>
            <a:r>
              <a:rPr lang="en-US" dirty="0" err="1"/>
              <a:t>atributos</a:t>
            </a:r>
            <a:r>
              <a:rPr lang="en-US" dirty="0"/>
              <a:t> “pp”, “volume”, “number”</a:t>
            </a:r>
          </a:p>
          <a:p>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45</a:t>
            </a:fld>
            <a:endParaRPr lang="pt-BR"/>
          </a:p>
        </p:txBody>
      </p:sp>
      <p:pic>
        <p:nvPicPr>
          <p:cNvPr id="7" name="Picture 6">
            <a:extLst>
              <a:ext uri="{FF2B5EF4-FFF2-40B4-BE49-F238E27FC236}">
                <a16:creationId xmlns:a16="http://schemas.microsoft.com/office/drawing/2014/main" id="{D8D0D607-C53E-44DE-999A-18C18A5461C3}"/>
              </a:ext>
            </a:extLst>
          </p:cNvPr>
          <p:cNvPicPr>
            <a:picLocks noChangeAspect="1"/>
          </p:cNvPicPr>
          <p:nvPr/>
        </p:nvPicPr>
        <p:blipFill>
          <a:blip r:embed="rId2"/>
          <a:stretch>
            <a:fillRect/>
          </a:stretch>
        </p:blipFill>
        <p:spPr>
          <a:xfrm>
            <a:off x="23874" y="18515"/>
            <a:ext cx="1456862" cy="6382285"/>
          </a:xfrm>
          <a:prstGeom prst="rect">
            <a:avLst/>
          </a:prstGeom>
        </p:spPr>
      </p:pic>
    </p:spTree>
    <p:extLst>
      <p:ext uri="{BB962C8B-B14F-4D97-AF65-F5344CB8AC3E}">
        <p14:creationId xmlns:p14="http://schemas.microsoft.com/office/powerpoint/2010/main" val="1168916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2/3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46</a:t>
            </a:fld>
            <a:endParaRPr lang="pt-BR"/>
          </a:p>
        </p:txBody>
      </p:sp>
      <p:pic>
        <p:nvPicPr>
          <p:cNvPr id="11" name="Picture 10">
            <a:extLst>
              <a:ext uri="{FF2B5EF4-FFF2-40B4-BE49-F238E27FC236}">
                <a16:creationId xmlns:a16="http://schemas.microsoft.com/office/drawing/2014/main" id="{C34AE89E-8E07-4218-BCA2-CF1CF47B615B}"/>
              </a:ext>
            </a:extLst>
          </p:cNvPr>
          <p:cNvPicPr>
            <a:picLocks noChangeAspect="1"/>
          </p:cNvPicPr>
          <p:nvPr/>
        </p:nvPicPr>
        <p:blipFill>
          <a:blip r:embed="rId2"/>
          <a:stretch>
            <a:fillRect/>
          </a:stretch>
        </p:blipFill>
        <p:spPr>
          <a:xfrm>
            <a:off x="2366" y="1527909"/>
            <a:ext cx="9144000" cy="3802182"/>
          </a:xfrm>
          <a:prstGeom prst="rect">
            <a:avLst/>
          </a:prstGeom>
        </p:spPr>
      </p:pic>
    </p:spTree>
    <p:extLst>
      <p:ext uri="{BB962C8B-B14F-4D97-AF65-F5344CB8AC3E}">
        <p14:creationId xmlns:p14="http://schemas.microsoft.com/office/powerpoint/2010/main" val="1244478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3/3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47</a:t>
            </a:fld>
            <a:endParaRPr lang="pt-BR"/>
          </a:p>
        </p:txBody>
      </p:sp>
      <p:pic>
        <p:nvPicPr>
          <p:cNvPr id="7" name="Picture 6">
            <a:extLst>
              <a:ext uri="{FF2B5EF4-FFF2-40B4-BE49-F238E27FC236}">
                <a16:creationId xmlns:a16="http://schemas.microsoft.com/office/drawing/2014/main" id="{826716AC-4D7A-4653-A438-A2F3520C5B7C}"/>
              </a:ext>
            </a:extLst>
          </p:cNvPr>
          <p:cNvPicPr>
            <a:picLocks noChangeAspect="1"/>
          </p:cNvPicPr>
          <p:nvPr/>
        </p:nvPicPr>
        <p:blipFill>
          <a:blip r:embed="rId2"/>
          <a:stretch>
            <a:fillRect/>
          </a:stretch>
        </p:blipFill>
        <p:spPr>
          <a:xfrm>
            <a:off x="457200" y="1277294"/>
            <a:ext cx="7962900" cy="5207069"/>
          </a:xfrm>
          <a:prstGeom prst="rect">
            <a:avLst/>
          </a:prstGeom>
        </p:spPr>
      </p:pic>
      <p:sp>
        <p:nvSpPr>
          <p:cNvPr id="9" name="Oval 8">
            <a:extLst>
              <a:ext uri="{FF2B5EF4-FFF2-40B4-BE49-F238E27FC236}">
                <a16:creationId xmlns:a16="http://schemas.microsoft.com/office/drawing/2014/main" id="{CE2E2F4B-A1B0-44A9-BFF6-06B4DA02442B}"/>
              </a:ext>
            </a:extLst>
          </p:cNvPr>
          <p:cNvSpPr/>
          <p:nvPr/>
        </p:nvSpPr>
        <p:spPr>
          <a:xfrm>
            <a:off x="571500" y="15240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3657600" y="163679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557420" y="5255002"/>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3" name="Oval 12">
            <a:extLst>
              <a:ext uri="{FF2B5EF4-FFF2-40B4-BE49-F238E27FC236}">
                <a16:creationId xmlns:a16="http://schemas.microsoft.com/office/drawing/2014/main" id="{8E72E5B9-0A63-4A28-AA9D-3151E5BE5BEE}"/>
              </a:ext>
            </a:extLst>
          </p:cNvPr>
          <p:cNvSpPr/>
          <p:nvPr/>
        </p:nvSpPr>
        <p:spPr>
          <a:xfrm>
            <a:off x="5105400" y="163333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Oval 16">
            <a:extLst>
              <a:ext uri="{FF2B5EF4-FFF2-40B4-BE49-F238E27FC236}">
                <a16:creationId xmlns:a16="http://schemas.microsoft.com/office/drawing/2014/main" id="{E2B33293-2025-4BFE-B60E-7FF60526B2A5}"/>
              </a:ext>
            </a:extLst>
          </p:cNvPr>
          <p:cNvSpPr/>
          <p:nvPr/>
        </p:nvSpPr>
        <p:spPr>
          <a:xfrm>
            <a:off x="557420" y="564775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Tree>
    <p:extLst>
      <p:ext uri="{BB962C8B-B14F-4D97-AF65-F5344CB8AC3E}">
        <p14:creationId xmlns:p14="http://schemas.microsoft.com/office/powerpoint/2010/main" val="499839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3/3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48</a:t>
            </a:fld>
            <a:endParaRPr lang="pt-BR"/>
          </a:p>
        </p:txBody>
      </p:sp>
      <p:pic>
        <p:nvPicPr>
          <p:cNvPr id="7" name="Picture 6">
            <a:extLst>
              <a:ext uri="{FF2B5EF4-FFF2-40B4-BE49-F238E27FC236}">
                <a16:creationId xmlns:a16="http://schemas.microsoft.com/office/drawing/2014/main" id="{826716AC-4D7A-4653-A438-A2F3520C5B7C}"/>
              </a:ext>
            </a:extLst>
          </p:cNvPr>
          <p:cNvPicPr>
            <a:picLocks noChangeAspect="1"/>
          </p:cNvPicPr>
          <p:nvPr/>
        </p:nvPicPr>
        <p:blipFill>
          <a:blip r:embed="rId2"/>
          <a:stretch>
            <a:fillRect/>
          </a:stretch>
        </p:blipFill>
        <p:spPr>
          <a:xfrm>
            <a:off x="457200" y="1277294"/>
            <a:ext cx="7962900" cy="5207069"/>
          </a:xfrm>
          <a:prstGeom prst="rect">
            <a:avLst/>
          </a:prstGeom>
        </p:spPr>
      </p:pic>
      <p:sp>
        <p:nvSpPr>
          <p:cNvPr id="9" name="Oval 8">
            <a:extLst>
              <a:ext uri="{FF2B5EF4-FFF2-40B4-BE49-F238E27FC236}">
                <a16:creationId xmlns:a16="http://schemas.microsoft.com/office/drawing/2014/main" id="{CE2E2F4B-A1B0-44A9-BFF6-06B4DA02442B}"/>
              </a:ext>
            </a:extLst>
          </p:cNvPr>
          <p:cNvSpPr/>
          <p:nvPr/>
        </p:nvSpPr>
        <p:spPr>
          <a:xfrm>
            <a:off x="571500" y="15240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3657600" y="163679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557420" y="5255002"/>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3" name="Oval 12">
            <a:extLst>
              <a:ext uri="{FF2B5EF4-FFF2-40B4-BE49-F238E27FC236}">
                <a16:creationId xmlns:a16="http://schemas.microsoft.com/office/drawing/2014/main" id="{8E72E5B9-0A63-4A28-AA9D-3151E5BE5BEE}"/>
              </a:ext>
            </a:extLst>
          </p:cNvPr>
          <p:cNvSpPr/>
          <p:nvPr/>
        </p:nvSpPr>
        <p:spPr>
          <a:xfrm>
            <a:off x="5105400" y="163333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Oval 16">
            <a:extLst>
              <a:ext uri="{FF2B5EF4-FFF2-40B4-BE49-F238E27FC236}">
                <a16:creationId xmlns:a16="http://schemas.microsoft.com/office/drawing/2014/main" id="{E2B33293-2025-4BFE-B60E-7FF60526B2A5}"/>
              </a:ext>
            </a:extLst>
          </p:cNvPr>
          <p:cNvSpPr/>
          <p:nvPr/>
        </p:nvSpPr>
        <p:spPr>
          <a:xfrm>
            <a:off x="557420" y="564775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
        <p:nvSpPr>
          <p:cNvPr id="3" name="Rectangle 2">
            <a:extLst>
              <a:ext uri="{FF2B5EF4-FFF2-40B4-BE49-F238E27FC236}">
                <a16:creationId xmlns:a16="http://schemas.microsoft.com/office/drawing/2014/main" id="{796784B9-2C03-4669-91DA-F135A89620B6}"/>
              </a:ext>
            </a:extLst>
          </p:cNvPr>
          <p:cNvSpPr/>
          <p:nvPr/>
        </p:nvSpPr>
        <p:spPr>
          <a:xfrm>
            <a:off x="1219200" y="5791200"/>
            <a:ext cx="7301120" cy="1486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59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49</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3505200"/>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702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Anotações</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3124200" y="4191000"/>
            <a:ext cx="1143000" cy="1143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609782"/>
            <a:ext cx="434734" cy="369332"/>
          </a:xfrm>
          <a:prstGeom prst="rect">
            <a:avLst/>
          </a:prstGeom>
          <a:noFill/>
        </p:spPr>
        <p:txBody>
          <a:bodyPr wrap="none" rtlCol="0">
            <a:spAutoFit/>
          </a:bodyPr>
          <a:lstStyle/>
          <a:p>
            <a:r>
              <a:rPr lang="pt-BR" dirty="0"/>
              <a:t>A5</a:t>
            </a:r>
            <a:endParaRPr lang="en-US" dirty="0"/>
          </a:p>
        </p:txBody>
      </p:sp>
      <p:sp>
        <p:nvSpPr>
          <p:cNvPr id="14" name="TextBox 13">
            <a:extLst>
              <a:ext uri="{FF2B5EF4-FFF2-40B4-BE49-F238E27FC236}">
                <a16:creationId xmlns:a16="http://schemas.microsoft.com/office/drawing/2014/main" id="{DF7BF5C8-EB05-48E9-AB6F-D69309DCE7DA}"/>
              </a:ext>
            </a:extLst>
          </p:cNvPr>
          <p:cNvSpPr txBox="1"/>
          <p:nvPr/>
        </p:nvSpPr>
        <p:spPr>
          <a:xfrm>
            <a:off x="5238750" y="4907369"/>
            <a:ext cx="434734" cy="369332"/>
          </a:xfrm>
          <a:prstGeom prst="rect">
            <a:avLst/>
          </a:prstGeom>
          <a:noFill/>
        </p:spPr>
        <p:txBody>
          <a:bodyPr wrap="none" rtlCol="0">
            <a:spAutoFit/>
          </a:bodyPr>
          <a:lstStyle/>
          <a:p>
            <a:r>
              <a:rPr lang="pt-BR" dirty="0"/>
              <a:t>A6</a:t>
            </a:r>
            <a:endParaRPr lang="en-US" dirty="0"/>
          </a:p>
        </p:txBody>
      </p:sp>
      <p:cxnSp>
        <p:nvCxnSpPr>
          <p:cNvPr id="16" name="Straight Arrow Connector 15">
            <a:extLst>
              <a:ext uri="{FF2B5EF4-FFF2-40B4-BE49-F238E27FC236}">
                <a16:creationId xmlns:a16="http://schemas.microsoft.com/office/drawing/2014/main" id="{9E5E366A-F07D-45EA-AFEF-71D15084683F}"/>
              </a:ext>
            </a:extLst>
          </p:cNvPr>
          <p:cNvCxnSpPr>
            <a:cxnSpLocks/>
            <a:stCxn id="13" idx="1"/>
            <a:endCxn id="33" idx="3"/>
          </p:cNvCxnSpPr>
          <p:nvPr/>
        </p:nvCxnSpPr>
        <p:spPr>
          <a:xfrm flipH="1" flipV="1">
            <a:off x="3913067" y="4583866"/>
            <a:ext cx="1325683" cy="210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A166E7-7F76-4BBA-99A9-15D02177EDEB}"/>
              </a:ext>
            </a:extLst>
          </p:cNvPr>
          <p:cNvCxnSpPr>
            <a:cxnSpLocks/>
            <a:stCxn id="14" idx="1"/>
          </p:cNvCxnSpPr>
          <p:nvPr/>
        </p:nvCxnSpPr>
        <p:spPr>
          <a:xfrm flipH="1" flipV="1">
            <a:off x="3913067" y="4682346"/>
            <a:ext cx="1325683" cy="40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7FED20-7904-46AB-8D91-CE07D7D710FB}"/>
              </a:ext>
            </a:extLst>
          </p:cNvPr>
          <p:cNvSpPr txBox="1"/>
          <p:nvPr/>
        </p:nvSpPr>
        <p:spPr>
          <a:xfrm>
            <a:off x="3478333" y="4709081"/>
            <a:ext cx="434734" cy="369332"/>
          </a:xfrm>
          <a:prstGeom prst="rect">
            <a:avLst/>
          </a:prstGeom>
          <a:noFill/>
        </p:spPr>
        <p:txBody>
          <a:bodyPr wrap="none" rtlCol="0">
            <a:spAutoFit/>
          </a:bodyPr>
          <a:lstStyle/>
          <a:p>
            <a:r>
              <a:rPr lang="pt-BR" dirty="0">
                <a:solidFill>
                  <a:schemeClr val="accent3">
                    <a:lumMod val="75000"/>
                  </a:schemeClr>
                </a:solidFill>
              </a:rPr>
              <a:t>A3</a:t>
            </a:r>
            <a:endParaRPr lang="en-US" dirty="0">
              <a:solidFill>
                <a:schemeClr val="accent3">
                  <a:lumMod val="75000"/>
                </a:schemeClr>
              </a:solidFill>
            </a:endParaRPr>
          </a:p>
        </p:txBody>
      </p:sp>
      <p:sp>
        <p:nvSpPr>
          <p:cNvPr id="15" name="Arrow: Curved Down 14">
            <a:extLst>
              <a:ext uri="{FF2B5EF4-FFF2-40B4-BE49-F238E27FC236}">
                <a16:creationId xmlns:a16="http://schemas.microsoft.com/office/drawing/2014/main" id="{341986FF-1C72-4478-9534-E627EF017C64}"/>
              </a:ext>
            </a:extLst>
          </p:cNvPr>
          <p:cNvSpPr/>
          <p:nvPr/>
        </p:nvSpPr>
        <p:spPr>
          <a:xfrm flipH="1">
            <a:off x="2590800" y="4059796"/>
            <a:ext cx="2045350"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1F696A3C-28FA-4292-91A9-C7AE34F11805}"/>
              </a:ext>
            </a:extLst>
          </p:cNvPr>
          <p:cNvSpPr txBox="1"/>
          <p:nvPr/>
        </p:nvSpPr>
        <p:spPr>
          <a:xfrm>
            <a:off x="3478333" y="4399200"/>
            <a:ext cx="434734" cy="369332"/>
          </a:xfrm>
          <a:prstGeom prst="rect">
            <a:avLst/>
          </a:prstGeom>
          <a:noFill/>
        </p:spPr>
        <p:txBody>
          <a:bodyPr wrap="none" rtlCol="0">
            <a:spAutoFit/>
          </a:bodyPr>
          <a:lstStyle/>
          <a:p>
            <a:r>
              <a:rPr lang="pt-BR" dirty="0"/>
              <a:t>A1</a:t>
            </a:r>
            <a:endParaRPr lang="en-US" dirty="0"/>
          </a:p>
        </p:txBody>
      </p:sp>
      <p:sp>
        <p:nvSpPr>
          <p:cNvPr id="37" name="TextBox 36">
            <a:extLst>
              <a:ext uri="{FF2B5EF4-FFF2-40B4-BE49-F238E27FC236}">
                <a16:creationId xmlns:a16="http://schemas.microsoft.com/office/drawing/2014/main" id="{A78DD5DA-007A-4D19-9232-D62CC0F860A0}"/>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8" name="TextBox 37">
            <a:extLst>
              <a:ext uri="{FF2B5EF4-FFF2-40B4-BE49-F238E27FC236}">
                <a16:creationId xmlns:a16="http://schemas.microsoft.com/office/drawing/2014/main" id="{53A66184-917D-44AF-898E-C807269E7B8E}"/>
              </a:ext>
            </a:extLst>
          </p:cNvPr>
          <p:cNvSpPr txBox="1"/>
          <p:nvPr/>
        </p:nvSpPr>
        <p:spPr>
          <a:xfrm>
            <a:off x="3613475" y="5622511"/>
            <a:ext cx="3920689" cy="461665"/>
          </a:xfrm>
          <a:prstGeom prst="rect">
            <a:avLst/>
          </a:prstGeom>
          <a:noFill/>
        </p:spPr>
        <p:txBody>
          <a:bodyPr wrap="none" rtlCol="0">
            <a:spAutoFit/>
          </a:bodyPr>
          <a:lstStyle/>
          <a:p>
            <a:r>
              <a:rPr lang="pt-BR" sz="2400" dirty="0"/>
              <a:t>“A2 não trata do tema pois ...”</a:t>
            </a:r>
            <a:endParaRPr lang="en-US" sz="2400" dirty="0"/>
          </a:p>
        </p:txBody>
      </p:sp>
      <p:sp>
        <p:nvSpPr>
          <p:cNvPr id="20" name="TextBox 19">
            <a:extLst>
              <a:ext uri="{FF2B5EF4-FFF2-40B4-BE49-F238E27FC236}">
                <a16:creationId xmlns:a16="http://schemas.microsoft.com/office/drawing/2014/main" id="{DCDD59F8-6435-40B7-A150-3E6C22D1F4FD}"/>
              </a:ext>
            </a:extLst>
          </p:cNvPr>
          <p:cNvSpPr txBox="1"/>
          <p:nvPr/>
        </p:nvSpPr>
        <p:spPr>
          <a:xfrm>
            <a:off x="269634" y="3309621"/>
            <a:ext cx="4366516" cy="461665"/>
          </a:xfrm>
          <a:prstGeom prst="rect">
            <a:avLst/>
          </a:prstGeom>
          <a:noFill/>
        </p:spPr>
        <p:txBody>
          <a:bodyPr wrap="none" rtlCol="0">
            <a:spAutoFit/>
          </a:bodyPr>
          <a:lstStyle/>
          <a:p>
            <a:r>
              <a:rPr lang="pt-BR" sz="2400" dirty="0"/>
              <a:t>“A3 aborda o problema a partir...”</a:t>
            </a:r>
            <a:endParaRPr lang="en-US" sz="2400" dirty="0"/>
          </a:p>
        </p:txBody>
      </p:sp>
      <p:sp>
        <p:nvSpPr>
          <p:cNvPr id="21" name="TextBox 20">
            <a:extLst>
              <a:ext uri="{FF2B5EF4-FFF2-40B4-BE49-F238E27FC236}">
                <a16:creationId xmlns:a16="http://schemas.microsoft.com/office/drawing/2014/main" id="{FAF01174-B2A0-4146-9F26-2589C46AB4D5}"/>
              </a:ext>
            </a:extLst>
          </p:cNvPr>
          <p:cNvSpPr txBox="1"/>
          <p:nvPr/>
        </p:nvSpPr>
        <p:spPr>
          <a:xfrm>
            <a:off x="4419600" y="3804520"/>
            <a:ext cx="3337260" cy="461665"/>
          </a:xfrm>
          <a:prstGeom prst="rect">
            <a:avLst/>
          </a:prstGeom>
          <a:noFill/>
        </p:spPr>
        <p:txBody>
          <a:bodyPr wrap="none" rtlCol="0">
            <a:spAutoFit/>
          </a:bodyPr>
          <a:lstStyle/>
          <a:p>
            <a:r>
              <a:rPr lang="pt-BR" sz="2400" dirty="0"/>
              <a:t>“A1 cita A3 ao falar de ...”</a:t>
            </a:r>
            <a:endParaRPr lang="en-US" sz="2400" dirty="0"/>
          </a:p>
        </p:txBody>
      </p:sp>
    </p:spTree>
    <p:extLst>
      <p:ext uri="{BB962C8B-B14F-4D97-AF65-F5344CB8AC3E}">
        <p14:creationId xmlns:p14="http://schemas.microsoft.com/office/powerpoint/2010/main" val="2434998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4FFA8D-5840-41CB-9F81-3455B638B08E}"/>
              </a:ext>
            </a:extLst>
          </p:cNvPr>
          <p:cNvPicPr>
            <a:picLocks noChangeAspect="1"/>
          </p:cNvPicPr>
          <p:nvPr/>
        </p:nvPicPr>
        <p:blipFill>
          <a:blip r:embed="rId2"/>
          <a:stretch>
            <a:fillRect/>
          </a:stretch>
        </p:blipFill>
        <p:spPr>
          <a:xfrm>
            <a:off x="0" y="1524000"/>
            <a:ext cx="9144000" cy="4840290"/>
          </a:xfrm>
          <a:prstGeom prst="rect">
            <a:avLst/>
          </a:prstGeom>
        </p:spPr>
      </p:pic>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Forward.ipynb</a:t>
            </a:r>
            <a:r>
              <a:rPr lang="en-US" dirty="0"/>
              <a:t> 1/3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50</a:t>
            </a:fld>
            <a:endParaRPr lang="pt-BR"/>
          </a:p>
        </p:txBody>
      </p:sp>
      <p:sp>
        <p:nvSpPr>
          <p:cNvPr id="9" name="Oval 8">
            <a:extLst>
              <a:ext uri="{FF2B5EF4-FFF2-40B4-BE49-F238E27FC236}">
                <a16:creationId xmlns:a16="http://schemas.microsoft.com/office/drawing/2014/main" id="{CE2E2F4B-A1B0-44A9-BFF6-06B4DA02442B}"/>
              </a:ext>
            </a:extLst>
          </p:cNvPr>
          <p:cNvSpPr/>
          <p:nvPr/>
        </p:nvSpPr>
        <p:spPr>
          <a:xfrm>
            <a:off x="179614" y="192543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179614" y="2895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179614" y="344308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3" name="Oval 12">
            <a:extLst>
              <a:ext uri="{FF2B5EF4-FFF2-40B4-BE49-F238E27FC236}">
                <a16:creationId xmlns:a16="http://schemas.microsoft.com/office/drawing/2014/main" id="{8E72E5B9-0A63-4A28-AA9D-3151E5BE5BEE}"/>
              </a:ext>
            </a:extLst>
          </p:cNvPr>
          <p:cNvSpPr/>
          <p:nvPr/>
        </p:nvSpPr>
        <p:spPr>
          <a:xfrm>
            <a:off x="4419600" y="397348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Oval 16">
            <a:extLst>
              <a:ext uri="{FF2B5EF4-FFF2-40B4-BE49-F238E27FC236}">
                <a16:creationId xmlns:a16="http://schemas.microsoft.com/office/drawing/2014/main" id="{E2B33293-2025-4BFE-B60E-7FF60526B2A5}"/>
              </a:ext>
            </a:extLst>
          </p:cNvPr>
          <p:cNvSpPr/>
          <p:nvPr/>
        </p:nvSpPr>
        <p:spPr>
          <a:xfrm>
            <a:off x="179614" y="441325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
        <p:nvSpPr>
          <p:cNvPr id="14" name="Oval 13">
            <a:extLst>
              <a:ext uri="{FF2B5EF4-FFF2-40B4-BE49-F238E27FC236}">
                <a16:creationId xmlns:a16="http://schemas.microsoft.com/office/drawing/2014/main" id="{FBBEF7DA-5096-4330-ADB9-D5EF77904229}"/>
              </a:ext>
            </a:extLst>
          </p:cNvPr>
          <p:cNvSpPr/>
          <p:nvPr/>
        </p:nvSpPr>
        <p:spPr>
          <a:xfrm>
            <a:off x="179614" y="491523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6</a:t>
            </a:r>
            <a:endParaRPr lang="en-US" dirty="0"/>
          </a:p>
        </p:txBody>
      </p:sp>
      <p:sp>
        <p:nvSpPr>
          <p:cNvPr id="15" name="Oval 14">
            <a:extLst>
              <a:ext uri="{FF2B5EF4-FFF2-40B4-BE49-F238E27FC236}">
                <a16:creationId xmlns:a16="http://schemas.microsoft.com/office/drawing/2014/main" id="{49E4EDCA-AFA6-4E9D-873C-09EBA7B1203B}"/>
              </a:ext>
            </a:extLst>
          </p:cNvPr>
          <p:cNvSpPr/>
          <p:nvPr/>
        </p:nvSpPr>
        <p:spPr>
          <a:xfrm>
            <a:off x="3352800" y="50419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7</a:t>
            </a:r>
            <a:endParaRPr lang="en-US" dirty="0"/>
          </a:p>
        </p:txBody>
      </p:sp>
    </p:spTree>
    <p:extLst>
      <p:ext uri="{BB962C8B-B14F-4D97-AF65-F5344CB8AC3E}">
        <p14:creationId xmlns:p14="http://schemas.microsoft.com/office/powerpoint/2010/main" val="2964785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AB2E0-3383-43C2-A70A-0E8F352215AF}"/>
              </a:ext>
            </a:extLst>
          </p:cNvPr>
          <p:cNvPicPr>
            <a:picLocks noChangeAspect="1"/>
          </p:cNvPicPr>
          <p:nvPr/>
        </p:nvPicPr>
        <p:blipFill>
          <a:blip r:embed="rId2"/>
          <a:stretch>
            <a:fillRect/>
          </a:stretch>
        </p:blipFill>
        <p:spPr>
          <a:xfrm>
            <a:off x="575349" y="990181"/>
            <a:ext cx="7501851" cy="5502718"/>
          </a:xfrm>
          <a:prstGeom prst="rect">
            <a:avLst/>
          </a:prstGeom>
        </p:spPr>
      </p:pic>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Forward.ipynb</a:t>
            </a:r>
            <a:r>
              <a:rPr lang="en-US" dirty="0"/>
              <a:t> 2/3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51</a:t>
            </a:fld>
            <a:endParaRPr lang="pt-BR"/>
          </a:p>
        </p:txBody>
      </p:sp>
      <p:sp>
        <p:nvSpPr>
          <p:cNvPr id="9" name="Oval 8">
            <a:extLst>
              <a:ext uri="{FF2B5EF4-FFF2-40B4-BE49-F238E27FC236}">
                <a16:creationId xmlns:a16="http://schemas.microsoft.com/office/drawing/2014/main" id="{CE2E2F4B-A1B0-44A9-BFF6-06B4DA02442B}"/>
              </a:ext>
            </a:extLst>
          </p:cNvPr>
          <p:cNvSpPr/>
          <p:nvPr/>
        </p:nvSpPr>
        <p:spPr>
          <a:xfrm>
            <a:off x="3352980" y="1447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3657600" y="283659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1524000" y="426558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Tree>
    <p:extLst>
      <p:ext uri="{BB962C8B-B14F-4D97-AF65-F5344CB8AC3E}">
        <p14:creationId xmlns:p14="http://schemas.microsoft.com/office/powerpoint/2010/main" val="1028638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289686-A7BC-4573-B39A-8E829B4F115B}"/>
              </a:ext>
            </a:extLst>
          </p:cNvPr>
          <p:cNvPicPr>
            <a:picLocks noChangeAspect="1"/>
          </p:cNvPicPr>
          <p:nvPr/>
        </p:nvPicPr>
        <p:blipFill>
          <a:blip r:embed="rId2"/>
          <a:stretch>
            <a:fillRect/>
          </a:stretch>
        </p:blipFill>
        <p:spPr>
          <a:xfrm>
            <a:off x="304800" y="1345313"/>
            <a:ext cx="8610600" cy="5147585"/>
          </a:xfrm>
          <a:prstGeom prst="rect">
            <a:avLst/>
          </a:prstGeom>
        </p:spPr>
      </p:pic>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Forward.ipynb</a:t>
            </a:r>
            <a:r>
              <a:rPr lang="en-US" dirty="0"/>
              <a:t> 3/3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52</a:t>
            </a:fld>
            <a:endParaRPr lang="pt-BR"/>
          </a:p>
        </p:txBody>
      </p:sp>
      <p:sp>
        <p:nvSpPr>
          <p:cNvPr id="9" name="Oval 8">
            <a:extLst>
              <a:ext uri="{FF2B5EF4-FFF2-40B4-BE49-F238E27FC236}">
                <a16:creationId xmlns:a16="http://schemas.microsoft.com/office/drawing/2014/main" id="{CE2E2F4B-A1B0-44A9-BFF6-06B4DA02442B}"/>
              </a:ext>
            </a:extLst>
          </p:cNvPr>
          <p:cNvSpPr/>
          <p:nvPr/>
        </p:nvSpPr>
        <p:spPr>
          <a:xfrm>
            <a:off x="381000" y="1752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Tree>
    <p:extLst>
      <p:ext uri="{BB962C8B-B14F-4D97-AF65-F5344CB8AC3E}">
        <p14:creationId xmlns:p14="http://schemas.microsoft.com/office/powerpoint/2010/main" val="2682665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CA9A-CBE1-413F-AFC1-410AFC7AF692}"/>
              </a:ext>
            </a:extLst>
          </p:cNvPr>
          <p:cNvSpPr>
            <a:spLocks noGrp="1"/>
          </p:cNvSpPr>
          <p:nvPr>
            <p:ph type="title"/>
          </p:nvPr>
        </p:nvSpPr>
        <p:spPr/>
        <p:txBody>
          <a:bodyPr/>
          <a:lstStyle/>
          <a:p>
            <a:r>
              <a:rPr lang="pt-BR" dirty="0"/>
              <a:t>Cuidado com os termos do Google Scholar!</a:t>
            </a:r>
            <a:endParaRPr lang="en-US" dirty="0"/>
          </a:p>
        </p:txBody>
      </p:sp>
      <p:sp>
        <p:nvSpPr>
          <p:cNvPr id="3" name="Content Placeholder 2">
            <a:extLst>
              <a:ext uri="{FF2B5EF4-FFF2-40B4-BE49-F238E27FC236}">
                <a16:creationId xmlns:a16="http://schemas.microsoft.com/office/drawing/2014/main" id="{17D763E3-850A-4856-9E74-5C69665EBCB4}"/>
              </a:ext>
            </a:extLst>
          </p:cNvPr>
          <p:cNvSpPr>
            <a:spLocks noGrp="1"/>
          </p:cNvSpPr>
          <p:nvPr>
            <p:ph idx="1"/>
          </p:nvPr>
        </p:nvSpPr>
        <p:spPr/>
        <p:txBody>
          <a:bodyPr>
            <a:normAutofit fontScale="85000" lnSpcReduction="20000"/>
          </a:bodyPr>
          <a:lstStyle/>
          <a:p>
            <a:r>
              <a:rPr lang="pt-BR" dirty="0"/>
              <a:t>O scholar não permite o uso de </a:t>
            </a:r>
            <a:r>
              <a:rPr lang="pt-BR" dirty="0" err="1"/>
              <a:t>bots</a:t>
            </a:r>
            <a:endParaRPr lang="pt-BR" dirty="0"/>
          </a:p>
          <a:p>
            <a:r>
              <a:rPr lang="pt-BR" dirty="0"/>
              <a:t>A cada página de resultados, a ferramenta realiza 21 requisições ao scholar para obter o </a:t>
            </a:r>
            <a:r>
              <a:rPr lang="pt-BR" dirty="0" err="1"/>
              <a:t>BibTex</a:t>
            </a:r>
            <a:r>
              <a:rPr lang="pt-BR" dirty="0"/>
              <a:t> dos artigos</a:t>
            </a:r>
          </a:p>
          <a:p>
            <a:r>
              <a:rPr lang="pt-BR" dirty="0"/>
              <a:t>Essas requisições podem fazer com que ele detecte como </a:t>
            </a:r>
            <a:r>
              <a:rPr lang="pt-BR" dirty="0" err="1"/>
              <a:t>bot</a:t>
            </a:r>
            <a:endParaRPr lang="pt-BR" dirty="0"/>
          </a:p>
          <a:p>
            <a:r>
              <a:rPr lang="en-US" dirty="0" err="1"/>
              <a:t>Preste</a:t>
            </a:r>
            <a:r>
              <a:rPr lang="en-US" dirty="0"/>
              <a:t> </a:t>
            </a:r>
            <a:r>
              <a:rPr lang="en-US" dirty="0" err="1"/>
              <a:t>atenção</a:t>
            </a:r>
            <a:r>
              <a:rPr lang="en-US" dirty="0"/>
              <a:t> </a:t>
            </a:r>
            <a:r>
              <a:rPr lang="en-US" dirty="0" err="1"/>
              <a:t>na</a:t>
            </a:r>
            <a:r>
              <a:rPr lang="en-US" dirty="0"/>
              <a:t> </a:t>
            </a:r>
            <a:r>
              <a:rPr lang="en-US" dirty="0" err="1"/>
              <a:t>janela</a:t>
            </a:r>
            <a:r>
              <a:rPr lang="en-US" dirty="0"/>
              <a:t> do Selenium para </a:t>
            </a:r>
            <a:r>
              <a:rPr lang="en-US" dirty="0" err="1"/>
              <a:t>preencher</a:t>
            </a:r>
            <a:r>
              <a:rPr lang="en-US" dirty="0"/>
              <a:t> captchas</a:t>
            </a:r>
          </a:p>
          <a:p>
            <a:pPr lvl="1"/>
            <a:r>
              <a:rPr lang="en-US" dirty="0"/>
              <a:t>Se um campo de </a:t>
            </a:r>
            <a:r>
              <a:rPr lang="en-US" dirty="0" err="1"/>
              <a:t>texto</a:t>
            </a:r>
            <a:r>
              <a:rPr lang="en-US" dirty="0"/>
              <a:t> </a:t>
            </a:r>
            <a:r>
              <a:rPr lang="en-US" dirty="0" err="1"/>
              <a:t>aparecer</a:t>
            </a:r>
            <a:r>
              <a:rPr lang="en-US" dirty="0"/>
              <a:t> </a:t>
            </a:r>
            <a:r>
              <a:rPr lang="en-US" dirty="0" err="1"/>
              <a:t>pedindo</a:t>
            </a:r>
            <a:r>
              <a:rPr lang="en-US" dirty="0"/>
              <a:t> captcha </a:t>
            </a:r>
            <a:r>
              <a:rPr lang="en-US" dirty="0" err="1"/>
              <a:t>na</a:t>
            </a:r>
            <a:r>
              <a:rPr lang="en-US" dirty="0"/>
              <a:t> ferramenta, </a:t>
            </a:r>
            <a:r>
              <a:rPr lang="en-US" b="1" dirty="0" err="1"/>
              <a:t>preencha</a:t>
            </a:r>
            <a:r>
              <a:rPr lang="en-US" b="1" dirty="0"/>
              <a:t> no Selenium</a:t>
            </a:r>
            <a:r>
              <a:rPr lang="en-US" dirty="0"/>
              <a:t> e </a:t>
            </a:r>
            <a:r>
              <a:rPr lang="en-US" dirty="0" err="1"/>
              <a:t>digite</a:t>
            </a:r>
            <a:r>
              <a:rPr lang="en-US" dirty="0"/>
              <a:t> “&lt;ok&gt;” no campo que </a:t>
            </a:r>
            <a:r>
              <a:rPr lang="en-US" dirty="0" err="1"/>
              <a:t>aparecer</a:t>
            </a:r>
            <a:endParaRPr lang="en-US" dirty="0"/>
          </a:p>
          <a:p>
            <a:r>
              <a:rPr lang="en-US" dirty="0"/>
              <a:t>Se </a:t>
            </a:r>
            <a:r>
              <a:rPr lang="en-US" dirty="0" err="1"/>
              <a:t>possível</a:t>
            </a:r>
            <a:r>
              <a:rPr lang="en-US" dirty="0"/>
              <a:t>, </a:t>
            </a:r>
            <a:r>
              <a:rPr lang="en-US" dirty="0" err="1"/>
              <a:t>faça</a:t>
            </a:r>
            <a:r>
              <a:rPr lang="en-US" dirty="0"/>
              <a:t> login </a:t>
            </a:r>
            <a:r>
              <a:rPr lang="en-US" dirty="0" err="1"/>
              <a:t>na</a:t>
            </a:r>
            <a:r>
              <a:rPr lang="en-US" dirty="0"/>
              <a:t> </a:t>
            </a:r>
            <a:r>
              <a:rPr lang="en-US" dirty="0" err="1"/>
              <a:t>janela</a:t>
            </a:r>
            <a:r>
              <a:rPr lang="en-US" dirty="0"/>
              <a:t> do Selenium com </a:t>
            </a:r>
            <a:r>
              <a:rPr lang="en-US" dirty="0" err="1"/>
              <a:t>uma</a:t>
            </a:r>
            <a:r>
              <a:rPr lang="en-US" dirty="0"/>
              <a:t> </a:t>
            </a:r>
            <a:r>
              <a:rPr lang="en-US" dirty="0" err="1"/>
              <a:t>conta</a:t>
            </a:r>
            <a:r>
              <a:rPr lang="en-US" dirty="0"/>
              <a:t> Google que não </a:t>
            </a:r>
            <a:r>
              <a:rPr lang="en-US" dirty="0" err="1"/>
              <a:t>seja</a:t>
            </a:r>
            <a:r>
              <a:rPr lang="en-US" dirty="0"/>
              <a:t> a </a:t>
            </a:r>
            <a:r>
              <a:rPr lang="en-US" dirty="0" err="1"/>
              <a:t>sua</a:t>
            </a:r>
            <a:r>
              <a:rPr lang="en-US" dirty="0"/>
              <a:t> principal</a:t>
            </a:r>
          </a:p>
        </p:txBody>
      </p:sp>
      <p:sp>
        <p:nvSpPr>
          <p:cNvPr id="4" name="Date Placeholder 3">
            <a:extLst>
              <a:ext uri="{FF2B5EF4-FFF2-40B4-BE49-F238E27FC236}">
                <a16:creationId xmlns:a16="http://schemas.microsoft.com/office/drawing/2014/main" id="{8E7D266F-99F8-42C6-89B4-E48D761DE23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C253806-F0F0-49A4-A931-91F2FE43982E}"/>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A1BD7672-2108-42A6-A856-E7FE3467B849}"/>
              </a:ext>
            </a:extLst>
          </p:cNvPr>
          <p:cNvSpPr>
            <a:spLocks noGrp="1"/>
          </p:cNvSpPr>
          <p:nvPr>
            <p:ph type="sldNum" sz="quarter" idx="12"/>
          </p:nvPr>
        </p:nvSpPr>
        <p:spPr/>
        <p:txBody>
          <a:bodyPr/>
          <a:lstStyle/>
          <a:p>
            <a:fld id="{0AAA623A-5D3C-471A-939B-3DC944CAB218}" type="slidenum">
              <a:rPr lang="pt-BR" smtClean="0"/>
              <a:pPr/>
              <a:t>53</a:t>
            </a:fld>
            <a:endParaRPr lang="pt-BR"/>
          </a:p>
        </p:txBody>
      </p:sp>
    </p:spTree>
    <p:extLst>
      <p:ext uri="{BB962C8B-B14F-4D97-AF65-F5344CB8AC3E}">
        <p14:creationId xmlns:p14="http://schemas.microsoft.com/office/powerpoint/2010/main" val="1007971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54</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4953000"/>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02757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do Projeto</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55</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7045647" cy="461665"/>
          </a:xfrm>
          <a:prstGeom prst="rect">
            <a:avLst/>
          </a:prstGeom>
          <a:noFill/>
        </p:spPr>
        <p:txBody>
          <a:bodyPr wrap="none" rtlCol="0">
            <a:spAutoFit/>
          </a:bodyPr>
          <a:lstStyle/>
          <a:p>
            <a:r>
              <a:rPr lang="pt-BR" sz="2400" dirty="0" err="1">
                <a:solidFill>
                  <a:schemeClr val="accent4"/>
                </a:solidFill>
              </a:rPr>
              <a:t>database</a:t>
            </a:r>
            <a:r>
              <a:rPr lang="pt-BR" sz="2400" dirty="0"/>
              <a:t>  -  Armazenamento dos dados de </a:t>
            </a:r>
            <a:r>
              <a:rPr lang="pt-BR" sz="2400" dirty="0" err="1"/>
              <a:t>snowballing</a:t>
            </a:r>
            <a:endParaRPr lang="en-US" sz="2400" dirty="0"/>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5562998" cy="461665"/>
          </a:xfrm>
          <a:prstGeom prst="rect">
            <a:avLst/>
          </a:prstGeom>
          <a:noFill/>
        </p:spPr>
        <p:txBody>
          <a:bodyPr wrap="none" rtlCol="0">
            <a:spAutoFit/>
          </a:bodyPr>
          <a:lstStyle/>
          <a:p>
            <a:r>
              <a:rPr lang="pt-BR" sz="2400" dirty="0">
                <a:solidFill>
                  <a:schemeClr val="accent4"/>
                </a:solidFill>
              </a:rPr>
              <a:t>files</a:t>
            </a:r>
            <a:r>
              <a:rPr lang="pt-BR" sz="2400" dirty="0"/>
              <a:t>  -  Armazenamento de </a:t>
            </a:r>
            <a:r>
              <a:rPr lang="pt-BR" sz="2400" dirty="0" err="1"/>
              <a:t>pdfs</a:t>
            </a:r>
            <a:r>
              <a:rPr lang="pt-BR" sz="2400" dirty="0"/>
              <a:t> dos artigos</a:t>
            </a:r>
            <a:endParaRPr lang="en-US" sz="2400" dirty="0"/>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556440" cy="461665"/>
          </a:xfrm>
          <a:prstGeom prst="rect">
            <a:avLst/>
          </a:prstGeom>
          <a:noFill/>
        </p:spPr>
        <p:txBody>
          <a:bodyPr wrap="none" rtlCol="0">
            <a:spAutoFit/>
          </a:bodyPr>
          <a:lstStyle/>
          <a:p>
            <a:r>
              <a:rPr lang="pt-BR" sz="2400" dirty="0">
                <a:solidFill>
                  <a:schemeClr val="bg2">
                    <a:lumMod val="50000"/>
                  </a:schemeClr>
                </a:solidFill>
              </a:rPr>
              <a:t>notebooks</a:t>
            </a:r>
            <a:r>
              <a:rPr lang="pt-BR" sz="2400" dirty="0"/>
              <a:t>  -  Notebooks de análise</a:t>
            </a:r>
            <a:endParaRPr lang="en-US" sz="2400" dirty="0"/>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6865406" cy="461665"/>
          </a:xfrm>
          <a:prstGeom prst="rect">
            <a:avLst/>
          </a:prstGeom>
          <a:noFill/>
        </p:spPr>
        <p:txBody>
          <a:bodyPr wrap="none" rtlCol="0">
            <a:spAutoFit/>
          </a:bodyPr>
          <a:lstStyle/>
          <a:p>
            <a:r>
              <a:rPr lang="pt-BR" sz="2400" dirty="0"/>
              <a:t>.</a:t>
            </a:r>
            <a:r>
              <a:rPr lang="pt-BR" sz="2400" dirty="0" err="1"/>
              <a:t>gitignore</a:t>
            </a:r>
            <a:r>
              <a:rPr lang="pt-BR" sz="2400" dirty="0"/>
              <a:t>  -  Ignora o diretório files e cache de Python</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230745" cy="461665"/>
          </a:xfrm>
          <a:prstGeom prst="rect">
            <a:avLst/>
          </a:prstGeom>
          <a:noFill/>
        </p:spPr>
        <p:txBody>
          <a:bodyPr wrap="none" rtlCol="0">
            <a:spAutoFit/>
          </a:bodyPr>
          <a:lstStyle/>
          <a:p>
            <a:r>
              <a:rPr lang="pt-BR" sz="2400" dirty="0" err="1">
                <a:solidFill>
                  <a:schemeClr val="accent6"/>
                </a:solidFill>
              </a:rPr>
              <a:t>Backward.ipynb</a:t>
            </a:r>
            <a:r>
              <a:rPr lang="pt-BR" sz="2400" dirty="0">
                <a:solidFill>
                  <a:schemeClr val="accent6"/>
                </a:solidFill>
              </a:rPr>
              <a:t>  </a:t>
            </a:r>
            <a:r>
              <a:rPr lang="pt-BR" sz="2400" dirty="0"/>
              <a:t>-  Auxilia </a:t>
            </a:r>
            <a:r>
              <a:rPr lang="pt-BR" sz="2400" dirty="0" err="1"/>
              <a:t>Backward</a:t>
            </a:r>
            <a:r>
              <a:rPr lang="pt-BR" sz="2400" dirty="0"/>
              <a:t> </a:t>
            </a:r>
            <a:r>
              <a:rPr lang="pt-BR" sz="2400" dirty="0" err="1"/>
              <a:t>Snowballing</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5879366" cy="461665"/>
          </a:xfrm>
          <a:prstGeom prst="rect">
            <a:avLst/>
          </a:prstGeom>
          <a:noFill/>
        </p:spPr>
        <p:txBody>
          <a:bodyPr wrap="none" rtlCol="0">
            <a:spAutoFit/>
          </a:bodyPr>
          <a:lstStyle/>
          <a:p>
            <a:r>
              <a:rPr lang="pt-BR" sz="2400" dirty="0" err="1">
                <a:solidFill>
                  <a:schemeClr val="accent6"/>
                </a:solidFill>
              </a:rPr>
              <a:t>Forward.ipynb</a:t>
            </a:r>
            <a:r>
              <a:rPr lang="pt-BR" sz="2400" dirty="0">
                <a:solidFill>
                  <a:schemeClr val="accent6"/>
                </a:solidFill>
              </a:rPr>
              <a:t>  </a:t>
            </a:r>
            <a:r>
              <a:rPr lang="pt-BR" sz="2400" dirty="0"/>
              <a:t>-  Auxilia </a:t>
            </a:r>
            <a:r>
              <a:rPr lang="pt-BR" sz="2400" dirty="0" err="1"/>
              <a:t>Forward</a:t>
            </a:r>
            <a:r>
              <a:rPr lang="pt-BR" sz="2400" dirty="0"/>
              <a:t> </a:t>
            </a:r>
            <a:r>
              <a:rPr lang="pt-BR" sz="2400" dirty="0" err="1"/>
              <a:t>Snowballing</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964710" cy="461665"/>
          </a:xfrm>
          <a:prstGeom prst="rect">
            <a:avLst/>
          </a:prstGeom>
          <a:noFill/>
        </p:spPr>
        <p:txBody>
          <a:bodyPr wrap="none" rtlCol="0">
            <a:spAutoFit/>
          </a:bodyPr>
          <a:lstStyle/>
          <a:p>
            <a:r>
              <a:rPr lang="pt-BR" sz="2400" dirty="0" err="1">
                <a:solidFill>
                  <a:schemeClr val="accent6"/>
                </a:solidFill>
              </a:rPr>
              <a:t>Index.ipynb</a:t>
            </a:r>
            <a:r>
              <a:rPr lang="pt-BR" sz="2400" dirty="0">
                <a:solidFill>
                  <a:schemeClr val="accent6"/>
                </a:solidFill>
              </a:rPr>
              <a:t>  </a:t>
            </a:r>
            <a:r>
              <a:rPr lang="pt-BR" sz="2400" dirty="0"/>
              <a:t>-  Descreve a estrutura do projeto</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543027" cy="461665"/>
          </a:xfrm>
          <a:prstGeom prst="rect">
            <a:avLst/>
          </a:prstGeom>
          <a:noFill/>
        </p:spPr>
        <p:txBody>
          <a:bodyPr wrap="none" rtlCol="0">
            <a:spAutoFit/>
          </a:bodyPr>
          <a:lstStyle/>
          <a:p>
            <a:r>
              <a:rPr lang="pt-BR" sz="2400" dirty="0" err="1">
                <a:solidFill>
                  <a:schemeClr val="accent6"/>
                </a:solidFill>
              </a:rPr>
              <a:t>Insert.ipynb</a:t>
            </a:r>
            <a:r>
              <a:rPr lang="pt-BR" sz="2400" dirty="0">
                <a:solidFill>
                  <a:schemeClr val="accent6"/>
                </a:solidFill>
              </a:rPr>
              <a:t>  </a:t>
            </a:r>
            <a:r>
              <a:rPr lang="pt-BR" sz="2400" dirty="0"/>
              <a:t>-  Auxilia inserção de artigos a partir de </a:t>
            </a:r>
            <a:r>
              <a:rPr lang="pt-BR"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7060459" cy="461665"/>
          </a:xfrm>
          <a:prstGeom prst="rect">
            <a:avLst/>
          </a:prstGeom>
          <a:noFill/>
        </p:spPr>
        <p:txBody>
          <a:bodyPr wrap="none" rtlCol="0">
            <a:spAutoFit/>
          </a:bodyPr>
          <a:lstStyle/>
          <a:p>
            <a:r>
              <a:rPr lang="pt-BR" sz="2400" dirty="0" err="1">
                <a:solidFill>
                  <a:schemeClr val="accent6"/>
                </a:solidFill>
              </a:rPr>
              <a:t>Progress.ipynb</a:t>
            </a:r>
            <a:r>
              <a:rPr lang="pt-BR" sz="2400" dirty="0">
                <a:solidFill>
                  <a:schemeClr val="accent6"/>
                </a:solidFill>
              </a:rPr>
              <a:t>  </a:t>
            </a:r>
            <a:r>
              <a:rPr lang="pt-BR" sz="2400" dirty="0"/>
              <a:t>-  Monitora o progresso do </a:t>
            </a:r>
            <a:r>
              <a:rPr lang="pt-BR" sz="2400" dirty="0" err="1"/>
              <a:t>Snowballing</a:t>
            </a:r>
            <a:endParaRPr lang="en-US" sz="2400" dirty="0"/>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669746" cy="461665"/>
          </a:xfrm>
          <a:prstGeom prst="rect">
            <a:avLst/>
          </a:prstGeom>
          <a:noFill/>
        </p:spPr>
        <p:txBody>
          <a:bodyPr wrap="none" rtlCol="0">
            <a:spAutoFit/>
          </a:bodyPr>
          <a:lstStyle/>
          <a:p>
            <a:r>
              <a:rPr lang="pt-BR" sz="2400" dirty="0" err="1">
                <a:solidFill>
                  <a:schemeClr val="accent6"/>
                </a:solidFill>
              </a:rPr>
              <a:t>SearchScholar.ipynb</a:t>
            </a:r>
            <a:r>
              <a:rPr lang="pt-BR" sz="2400" dirty="0">
                <a:solidFill>
                  <a:schemeClr val="accent6"/>
                </a:solidFill>
              </a:rPr>
              <a:t>  </a:t>
            </a:r>
            <a:r>
              <a:rPr lang="pt-BR" sz="2400" dirty="0"/>
              <a:t>-  Auxilia inserção de artigos a partir do Scholar</a:t>
            </a:r>
            <a:endParaRPr lang="en-US" sz="2400" dirty="0"/>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585136" cy="461665"/>
          </a:xfrm>
          <a:prstGeom prst="rect">
            <a:avLst/>
          </a:prstGeom>
          <a:noFill/>
        </p:spPr>
        <p:txBody>
          <a:bodyPr wrap="none" rtlCol="0">
            <a:spAutoFit/>
          </a:bodyPr>
          <a:lstStyle/>
          <a:p>
            <a:r>
              <a:rPr lang="pt-BR" sz="2400" dirty="0" err="1">
                <a:solidFill>
                  <a:schemeClr val="accent6"/>
                </a:solidFill>
              </a:rPr>
              <a:t>Validate.ipynb</a:t>
            </a:r>
            <a:r>
              <a:rPr lang="pt-BR" sz="2400" dirty="0">
                <a:solidFill>
                  <a:schemeClr val="accent6"/>
                </a:solidFill>
              </a:rPr>
              <a:t>  </a:t>
            </a:r>
            <a:r>
              <a:rPr lang="pt-BR" sz="2400" dirty="0"/>
              <a:t>-  Valida e atualiza o que foi inserido</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9" name="Rectangle 8">
            <a:extLst>
              <a:ext uri="{FF2B5EF4-FFF2-40B4-BE49-F238E27FC236}">
                <a16:creationId xmlns:a16="http://schemas.microsoft.com/office/drawing/2014/main" id="{171D62A2-FD78-4417-A31B-CEA03E26F7CF}"/>
              </a:ext>
            </a:extLst>
          </p:cNvPr>
          <p:cNvSpPr/>
          <p:nvPr/>
        </p:nvSpPr>
        <p:spPr>
          <a:xfrm>
            <a:off x="107192" y="20382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58812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de </a:t>
            </a:r>
            <a:r>
              <a:rPr lang="pt-BR" dirty="0">
                <a:solidFill>
                  <a:schemeClr val="bg2">
                    <a:lumMod val="50000"/>
                  </a:schemeClr>
                </a:solidFill>
              </a:rPr>
              <a:t>notebooks</a:t>
            </a:r>
            <a:endParaRPr lang="en-US"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56</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4667303" cy="461665"/>
          </a:xfrm>
          <a:prstGeom prst="rect">
            <a:avLst/>
          </a:prstGeom>
          <a:noFill/>
        </p:spPr>
        <p:txBody>
          <a:bodyPr wrap="none" rtlCol="0">
            <a:spAutoFit/>
          </a:bodyPr>
          <a:lstStyle/>
          <a:p>
            <a:r>
              <a:rPr lang="pt-BR" sz="2400" dirty="0"/>
              <a:t>output  -  Resultados dos notebooks</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8344977" cy="461665"/>
          </a:xfrm>
          <a:prstGeom prst="rect">
            <a:avLst/>
          </a:prstGeom>
          <a:noFill/>
        </p:spPr>
        <p:txBody>
          <a:bodyPr wrap="none" rtlCol="0">
            <a:spAutoFit/>
          </a:bodyPr>
          <a:lstStyle/>
          <a:p>
            <a:r>
              <a:rPr lang="pt-BR" sz="2400" dirty="0" err="1">
                <a:solidFill>
                  <a:schemeClr val="accent6"/>
                </a:solidFill>
              </a:rPr>
              <a:t>ApproachesHTML.ipynb</a:t>
            </a:r>
            <a:r>
              <a:rPr lang="pt-BR" sz="2400" dirty="0">
                <a:solidFill>
                  <a:schemeClr val="accent6"/>
                </a:solidFill>
              </a:rPr>
              <a:t>  </a:t>
            </a:r>
            <a:r>
              <a:rPr lang="pt-BR" sz="2400" dirty="0"/>
              <a:t>-  Exporta HTML falando das abordagens</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822013" cy="461665"/>
          </a:xfrm>
          <a:prstGeom prst="rect">
            <a:avLst/>
          </a:prstGeom>
          <a:noFill/>
        </p:spPr>
        <p:txBody>
          <a:bodyPr wrap="none" rtlCol="0">
            <a:spAutoFit/>
          </a:bodyPr>
          <a:lstStyle/>
          <a:p>
            <a:r>
              <a:rPr lang="pt-BR" sz="2400" dirty="0" err="1">
                <a:solidFill>
                  <a:schemeClr val="accent6"/>
                </a:solidFill>
              </a:rPr>
              <a:t>Bibtex.SearchWork.ipynb</a:t>
            </a:r>
            <a:r>
              <a:rPr lang="pt-BR" sz="2400" dirty="0">
                <a:solidFill>
                  <a:schemeClr val="accent6"/>
                </a:solidFill>
              </a:rPr>
              <a:t>  </a:t>
            </a:r>
            <a:r>
              <a:rPr lang="pt-BR" sz="2400" dirty="0"/>
              <a:t>-  Consulta artigos e exporta </a:t>
            </a:r>
            <a:r>
              <a:rPr lang="pt-BR" sz="2400" dirty="0" err="1"/>
              <a:t>BibTex</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5836919" cy="461665"/>
          </a:xfrm>
          <a:prstGeom prst="rect">
            <a:avLst/>
          </a:prstGeom>
          <a:noFill/>
        </p:spPr>
        <p:txBody>
          <a:bodyPr wrap="none" rtlCol="0">
            <a:spAutoFit/>
          </a:bodyPr>
          <a:lstStyle/>
          <a:p>
            <a:r>
              <a:rPr lang="pt-BR" sz="2400" dirty="0" err="1">
                <a:solidFill>
                  <a:schemeClr val="accent6"/>
                </a:solidFill>
              </a:rPr>
              <a:t>CitationGraph.ipynb</a:t>
            </a:r>
            <a:r>
              <a:rPr lang="pt-BR" sz="2400" dirty="0">
                <a:solidFill>
                  <a:schemeClr val="accent6"/>
                </a:solidFill>
              </a:rPr>
              <a:t>  </a:t>
            </a:r>
            <a:r>
              <a:rPr lang="pt-BR" sz="2400" dirty="0"/>
              <a:t>-  Gera grafo de citações</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6879447" cy="461665"/>
          </a:xfrm>
          <a:prstGeom prst="rect">
            <a:avLst/>
          </a:prstGeom>
          <a:noFill/>
        </p:spPr>
        <p:txBody>
          <a:bodyPr wrap="none" rtlCol="0">
            <a:spAutoFit/>
          </a:bodyPr>
          <a:lstStyle/>
          <a:p>
            <a:r>
              <a:rPr lang="pt-BR" sz="2400" dirty="0" err="1">
                <a:solidFill>
                  <a:schemeClr val="accent6"/>
                </a:solidFill>
              </a:rPr>
              <a:t>Place.ipynb</a:t>
            </a:r>
            <a:r>
              <a:rPr lang="pt-BR" sz="2400" dirty="0">
                <a:solidFill>
                  <a:schemeClr val="accent6"/>
                </a:solidFill>
              </a:rPr>
              <a:t>  </a:t>
            </a:r>
            <a:r>
              <a:rPr lang="pt-BR" sz="2400" dirty="0"/>
              <a:t>-  Gera histograma do local de publicação</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67345" cy="461665"/>
          </a:xfrm>
          <a:prstGeom prst="rect">
            <a:avLst/>
          </a:prstGeom>
          <a:noFill/>
        </p:spPr>
        <p:txBody>
          <a:bodyPr wrap="none" rtlCol="0">
            <a:spAutoFit/>
          </a:bodyPr>
          <a:lstStyle/>
          <a:p>
            <a:r>
              <a:rPr lang="pt-BR" sz="2400" dirty="0" err="1">
                <a:solidFill>
                  <a:schemeClr val="accent6"/>
                </a:solidFill>
              </a:rPr>
              <a:t>SnowballingProvenance.ipynb</a:t>
            </a:r>
            <a:r>
              <a:rPr lang="pt-BR" sz="2400" dirty="0">
                <a:solidFill>
                  <a:schemeClr val="accent6"/>
                </a:solidFill>
              </a:rPr>
              <a:t>  </a:t>
            </a:r>
            <a:r>
              <a:rPr lang="pt-BR" sz="2400" dirty="0"/>
              <a:t>-  Descreve processo de </a:t>
            </a:r>
            <a:r>
              <a:rPr lang="pt-BR" sz="2400" dirty="0" err="1"/>
              <a:t>snowballing</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535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de </a:t>
            </a:r>
            <a:r>
              <a:rPr lang="pt-BR" dirty="0">
                <a:solidFill>
                  <a:schemeClr val="bg2">
                    <a:lumMod val="50000"/>
                  </a:schemeClr>
                </a:solidFill>
              </a:rPr>
              <a:t>notebooks</a:t>
            </a:r>
            <a:endParaRPr lang="en-US"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57</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4667303" cy="461665"/>
          </a:xfrm>
          <a:prstGeom prst="rect">
            <a:avLst/>
          </a:prstGeom>
          <a:noFill/>
        </p:spPr>
        <p:txBody>
          <a:bodyPr wrap="none" rtlCol="0">
            <a:spAutoFit/>
          </a:bodyPr>
          <a:lstStyle/>
          <a:p>
            <a:r>
              <a:rPr lang="pt-BR" sz="2400" dirty="0"/>
              <a:t>output  -  Resultados dos notebooks</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8344977" cy="461665"/>
          </a:xfrm>
          <a:prstGeom prst="rect">
            <a:avLst/>
          </a:prstGeom>
          <a:noFill/>
        </p:spPr>
        <p:txBody>
          <a:bodyPr wrap="none" rtlCol="0">
            <a:spAutoFit/>
          </a:bodyPr>
          <a:lstStyle/>
          <a:p>
            <a:r>
              <a:rPr lang="pt-BR" sz="2400" dirty="0" err="1">
                <a:solidFill>
                  <a:schemeClr val="accent6"/>
                </a:solidFill>
              </a:rPr>
              <a:t>ApproachesHTML.ipynb</a:t>
            </a:r>
            <a:r>
              <a:rPr lang="pt-BR" sz="2400" dirty="0">
                <a:solidFill>
                  <a:schemeClr val="accent6"/>
                </a:solidFill>
              </a:rPr>
              <a:t>  </a:t>
            </a:r>
            <a:r>
              <a:rPr lang="pt-BR" sz="2400" dirty="0"/>
              <a:t>-  Exporta HTML falando das abordagens</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822013" cy="461665"/>
          </a:xfrm>
          <a:prstGeom prst="rect">
            <a:avLst/>
          </a:prstGeom>
          <a:noFill/>
        </p:spPr>
        <p:txBody>
          <a:bodyPr wrap="none" rtlCol="0">
            <a:spAutoFit/>
          </a:bodyPr>
          <a:lstStyle/>
          <a:p>
            <a:r>
              <a:rPr lang="pt-BR" sz="2400" dirty="0" err="1">
                <a:solidFill>
                  <a:schemeClr val="accent6"/>
                </a:solidFill>
              </a:rPr>
              <a:t>Bibtex.SearchWork.ipynb</a:t>
            </a:r>
            <a:r>
              <a:rPr lang="pt-BR" sz="2400" dirty="0">
                <a:solidFill>
                  <a:schemeClr val="accent6"/>
                </a:solidFill>
              </a:rPr>
              <a:t>  </a:t>
            </a:r>
            <a:r>
              <a:rPr lang="pt-BR" sz="2400" dirty="0"/>
              <a:t>-  Consulta artigos e exporta </a:t>
            </a:r>
            <a:r>
              <a:rPr lang="pt-BR" sz="2400" dirty="0" err="1"/>
              <a:t>BibTex</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5836919" cy="461665"/>
          </a:xfrm>
          <a:prstGeom prst="rect">
            <a:avLst/>
          </a:prstGeom>
          <a:noFill/>
        </p:spPr>
        <p:txBody>
          <a:bodyPr wrap="none" rtlCol="0">
            <a:spAutoFit/>
          </a:bodyPr>
          <a:lstStyle/>
          <a:p>
            <a:r>
              <a:rPr lang="pt-BR" sz="2400" dirty="0" err="1">
                <a:solidFill>
                  <a:schemeClr val="accent6"/>
                </a:solidFill>
              </a:rPr>
              <a:t>CitationGraph.ipynb</a:t>
            </a:r>
            <a:r>
              <a:rPr lang="pt-BR" sz="2400" dirty="0">
                <a:solidFill>
                  <a:schemeClr val="accent6"/>
                </a:solidFill>
              </a:rPr>
              <a:t>  </a:t>
            </a:r>
            <a:r>
              <a:rPr lang="pt-BR" sz="2400" dirty="0"/>
              <a:t>-  Gera grafo de citações</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6879447" cy="461665"/>
          </a:xfrm>
          <a:prstGeom prst="rect">
            <a:avLst/>
          </a:prstGeom>
          <a:noFill/>
        </p:spPr>
        <p:txBody>
          <a:bodyPr wrap="none" rtlCol="0">
            <a:spAutoFit/>
          </a:bodyPr>
          <a:lstStyle/>
          <a:p>
            <a:r>
              <a:rPr lang="pt-BR" sz="2400" dirty="0" err="1">
                <a:solidFill>
                  <a:schemeClr val="accent6"/>
                </a:solidFill>
              </a:rPr>
              <a:t>Place.ipynb</a:t>
            </a:r>
            <a:r>
              <a:rPr lang="pt-BR" sz="2400" dirty="0">
                <a:solidFill>
                  <a:schemeClr val="accent6"/>
                </a:solidFill>
              </a:rPr>
              <a:t>  </a:t>
            </a:r>
            <a:r>
              <a:rPr lang="pt-BR" sz="2400" dirty="0"/>
              <a:t>-  Gera histograma do local de publicação</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67345" cy="461665"/>
          </a:xfrm>
          <a:prstGeom prst="rect">
            <a:avLst/>
          </a:prstGeom>
          <a:noFill/>
        </p:spPr>
        <p:txBody>
          <a:bodyPr wrap="none" rtlCol="0">
            <a:spAutoFit/>
          </a:bodyPr>
          <a:lstStyle/>
          <a:p>
            <a:r>
              <a:rPr lang="pt-BR" sz="2400" dirty="0" err="1">
                <a:solidFill>
                  <a:schemeClr val="accent6"/>
                </a:solidFill>
              </a:rPr>
              <a:t>SnowballingProvenance.ipynb</a:t>
            </a:r>
            <a:r>
              <a:rPr lang="pt-BR" sz="2400" dirty="0">
                <a:solidFill>
                  <a:schemeClr val="accent6"/>
                </a:solidFill>
              </a:rPr>
              <a:t>  </a:t>
            </a:r>
            <a:r>
              <a:rPr lang="pt-BR" sz="2400" dirty="0"/>
              <a:t>-  Descreve processo de </a:t>
            </a:r>
            <a:r>
              <a:rPr lang="pt-BR" sz="2400" dirty="0" err="1"/>
              <a:t>snowballing</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3FC911D9-DFB1-476B-99A6-9C900A28E324}"/>
              </a:ext>
            </a:extLst>
          </p:cNvPr>
          <p:cNvSpPr/>
          <p:nvPr/>
        </p:nvSpPr>
        <p:spPr>
          <a:xfrm>
            <a:off x="107192" y="31050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67113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err="1"/>
              <a:t>Bibtex.SearchWork.ipynb</a:t>
            </a:r>
            <a:r>
              <a:rPr lang="pt-BR" dirty="0"/>
              <a:t> </a:t>
            </a:r>
            <a:r>
              <a:rPr lang="en-US" dirty="0"/>
              <a:t>1/2</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58</a:t>
            </a:fld>
            <a:endParaRPr lang="pt-BR"/>
          </a:p>
        </p:txBody>
      </p:sp>
      <p:pic>
        <p:nvPicPr>
          <p:cNvPr id="8" name="Picture 7">
            <a:extLst>
              <a:ext uri="{FF2B5EF4-FFF2-40B4-BE49-F238E27FC236}">
                <a16:creationId xmlns:a16="http://schemas.microsoft.com/office/drawing/2014/main" id="{93FFEF61-7FFA-45F2-88CF-653AFC90BD0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4800" y="1046962"/>
            <a:ext cx="8534400" cy="5430038"/>
          </a:xfrm>
          <a:prstGeom prst="rect">
            <a:avLst/>
          </a:prstGeom>
        </p:spPr>
      </p:pic>
      <p:sp>
        <p:nvSpPr>
          <p:cNvPr id="10" name="Rectangle 9">
            <a:extLst>
              <a:ext uri="{FF2B5EF4-FFF2-40B4-BE49-F238E27FC236}">
                <a16:creationId xmlns:a16="http://schemas.microsoft.com/office/drawing/2014/main" id="{BB9E7423-0AB4-4551-B259-55B4A21B8174}"/>
              </a:ext>
            </a:extLst>
          </p:cNvPr>
          <p:cNvSpPr/>
          <p:nvPr/>
        </p:nvSpPr>
        <p:spPr>
          <a:xfrm>
            <a:off x="2133568" y="6172200"/>
            <a:ext cx="838232" cy="1524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50211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err="1"/>
              <a:t>Bibtex.SearchWork.ipynb</a:t>
            </a:r>
            <a:r>
              <a:rPr lang="pt-BR" dirty="0"/>
              <a:t> </a:t>
            </a:r>
            <a:r>
              <a:rPr lang="en-US" dirty="0"/>
              <a:t>2/2</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59</a:t>
            </a:fld>
            <a:endParaRPr lang="pt-BR"/>
          </a:p>
        </p:txBody>
      </p:sp>
      <p:pic>
        <p:nvPicPr>
          <p:cNvPr id="11" name="Picture 10">
            <a:extLst>
              <a:ext uri="{FF2B5EF4-FFF2-40B4-BE49-F238E27FC236}">
                <a16:creationId xmlns:a16="http://schemas.microsoft.com/office/drawing/2014/main" id="{D948240F-2148-442F-A071-4A3925C4A5F7}"/>
              </a:ext>
            </a:extLst>
          </p:cNvPr>
          <p:cNvPicPr>
            <a:picLocks noChangeAspect="1"/>
          </p:cNvPicPr>
          <p:nvPr/>
        </p:nvPicPr>
        <p:blipFill>
          <a:blip r:embed="rId2"/>
          <a:stretch>
            <a:fillRect/>
          </a:stretch>
        </p:blipFill>
        <p:spPr>
          <a:xfrm>
            <a:off x="0" y="1447800"/>
            <a:ext cx="9144000" cy="4837270"/>
          </a:xfrm>
          <a:prstGeom prst="rect">
            <a:avLst/>
          </a:prstGeom>
        </p:spPr>
      </p:pic>
    </p:spTree>
    <p:extLst>
      <p:ext uri="{BB962C8B-B14F-4D97-AF65-F5344CB8AC3E}">
        <p14:creationId xmlns:p14="http://schemas.microsoft.com/office/powerpoint/2010/main" val="55944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Forward</a:t>
            </a:r>
            <a:r>
              <a:rPr lang="pt-BR" dirty="0"/>
              <a:t> </a:t>
            </a:r>
            <a:r>
              <a:rPr lang="pt-BR" dirty="0" err="1"/>
              <a:t>Snowballing</a:t>
            </a:r>
            <a:endParaRPr lang="en-US" dirty="0"/>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pt-BR" dirty="0"/>
              <a:t>Quem cita A1 e é relacionado?</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619672" y="3654470"/>
            <a:ext cx="1679530" cy="1679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A3</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572000"/>
            <a:ext cx="434734" cy="369332"/>
          </a:xfrm>
          <a:prstGeom prst="rect">
            <a:avLst/>
          </a:prstGeom>
          <a:noFill/>
        </p:spPr>
        <p:txBody>
          <a:bodyPr wrap="none" rtlCol="0">
            <a:spAutoFit/>
          </a:bodyPr>
          <a:lstStyle/>
          <a:p>
            <a:r>
              <a:rPr lang="pt-BR" dirty="0">
                <a:solidFill>
                  <a:schemeClr val="accent3">
                    <a:lumMod val="75000"/>
                  </a:schemeClr>
                </a:solidFill>
              </a:rPr>
              <a:t>A5</a:t>
            </a:r>
            <a:endParaRPr lang="en-US" dirty="0">
              <a:solidFill>
                <a:schemeClr val="accent3">
                  <a:lumMod val="75000"/>
                </a:schemeClr>
              </a:solidFill>
            </a:endParaRPr>
          </a:p>
        </p:txBody>
      </p:sp>
      <p:sp>
        <p:nvSpPr>
          <p:cNvPr id="18" name="TextBox 17">
            <a:extLst>
              <a:ext uri="{FF2B5EF4-FFF2-40B4-BE49-F238E27FC236}">
                <a16:creationId xmlns:a16="http://schemas.microsoft.com/office/drawing/2014/main" id="{D27FED20-7904-46AB-8D91-CE07D7D710FB}"/>
              </a:ext>
            </a:extLst>
          </p:cNvPr>
          <p:cNvSpPr txBox="1"/>
          <p:nvPr/>
        </p:nvSpPr>
        <p:spPr>
          <a:xfrm>
            <a:off x="5242983" y="4043528"/>
            <a:ext cx="441146" cy="369332"/>
          </a:xfrm>
          <a:prstGeom prst="rect">
            <a:avLst/>
          </a:prstGeom>
          <a:noFill/>
        </p:spPr>
        <p:txBody>
          <a:bodyPr wrap="none" rtlCol="0">
            <a:spAutoFit/>
          </a:bodyPr>
          <a:lstStyle/>
          <a:p>
            <a:r>
              <a:rPr lang="pt-BR" b="1" dirty="0"/>
              <a:t>A1</a:t>
            </a:r>
            <a:endParaRPr lang="en-US" b="1" dirty="0"/>
          </a:p>
        </p:txBody>
      </p:sp>
      <p:sp>
        <p:nvSpPr>
          <p:cNvPr id="15" name="Arrow: Curved Down 14">
            <a:extLst>
              <a:ext uri="{FF2B5EF4-FFF2-40B4-BE49-F238E27FC236}">
                <a16:creationId xmlns:a16="http://schemas.microsoft.com/office/drawing/2014/main" id="{341986FF-1C72-4478-9534-E627EF017C64}"/>
              </a:ext>
            </a:extLst>
          </p:cNvPr>
          <p:cNvSpPr/>
          <p:nvPr/>
        </p:nvSpPr>
        <p:spPr>
          <a:xfrm>
            <a:off x="4267200" y="3481287"/>
            <a:ext cx="2409175"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E7A5BBF-5FA9-4727-9D1D-8C725CB769DD}"/>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21" name="TextBox 20">
            <a:extLst>
              <a:ext uri="{FF2B5EF4-FFF2-40B4-BE49-F238E27FC236}">
                <a16:creationId xmlns:a16="http://schemas.microsoft.com/office/drawing/2014/main" id="{12CEF5CE-6F0B-445D-B499-72BB1FA316D9}"/>
              </a:ext>
            </a:extLst>
          </p:cNvPr>
          <p:cNvSpPr txBox="1"/>
          <p:nvPr/>
        </p:nvSpPr>
        <p:spPr>
          <a:xfrm>
            <a:off x="5241721" y="5318518"/>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Tree>
    <p:extLst>
      <p:ext uri="{BB962C8B-B14F-4D97-AF65-F5344CB8AC3E}">
        <p14:creationId xmlns:p14="http://schemas.microsoft.com/office/powerpoint/2010/main" val="2757359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a:t>Busca Alternativa</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60</a:t>
            </a:fld>
            <a:endParaRPr lang="pt-BR"/>
          </a:p>
        </p:txBody>
      </p:sp>
      <p:pic>
        <p:nvPicPr>
          <p:cNvPr id="3" name="Picture 2">
            <a:extLst>
              <a:ext uri="{FF2B5EF4-FFF2-40B4-BE49-F238E27FC236}">
                <a16:creationId xmlns:a16="http://schemas.microsoft.com/office/drawing/2014/main" id="{160BA22B-764D-4410-BB21-0E6ECA821701}"/>
              </a:ext>
            </a:extLst>
          </p:cNvPr>
          <p:cNvPicPr>
            <a:picLocks noChangeAspect="1"/>
          </p:cNvPicPr>
          <p:nvPr/>
        </p:nvPicPr>
        <p:blipFill>
          <a:blip r:embed="rId2"/>
          <a:stretch>
            <a:fillRect/>
          </a:stretch>
        </p:blipFill>
        <p:spPr>
          <a:xfrm>
            <a:off x="152400" y="1676400"/>
            <a:ext cx="3124200" cy="4231931"/>
          </a:xfrm>
          <a:prstGeom prst="rect">
            <a:avLst/>
          </a:prstGeom>
        </p:spPr>
      </p:pic>
      <p:pic>
        <p:nvPicPr>
          <p:cNvPr id="8" name="Picture 7">
            <a:extLst>
              <a:ext uri="{FF2B5EF4-FFF2-40B4-BE49-F238E27FC236}">
                <a16:creationId xmlns:a16="http://schemas.microsoft.com/office/drawing/2014/main" id="{29A20EC3-C345-4603-87E4-B3A4C283FE06}"/>
              </a:ext>
            </a:extLst>
          </p:cNvPr>
          <p:cNvPicPr>
            <a:picLocks noChangeAspect="1"/>
          </p:cNvPicPr>
          <p:nvPr/>
        </p:nvPicPr>
        <p:blipFill>
          <a:blip r:embed="rId3"/>
          <a:stretch>
            <a:fillRect/>
          </a:stretch>
        </p:blipFill>
        <p:spPr>
          <a:xfrm>
            <a:off x="3352800" y="2081212"/>
            <a:ext cx="5644794" cy="966788"/>
          </a:xfrm>
          <a:prstGeom prst="rect">
            <a:avLst/>
          </a:prstGeom>
        </p:spPr>
      </p:pic>
      <p:pic>
        <p:nvPicPr>
          <p:cNvPr id="9" name="Picture 8">
            <a:extLst>
              <a:ext uri="{FF2B5EF4-FFF2-40B4-BE49-F238E27FC236}">
                <a16:creationId xmlns:a16="http://schemas.microsoft.com/office/drawing/2014/main" id="{17C3DCFE-37F9-425B-ACAC-51C2B3848954}"/>
              </a:ext>
            </a:extLst>
          </p:cNvPr>
          <p:cNvPicPr>
            <a:picLocks noChangeAspect="1"/>
          </p:cNvPicPr>
          <p:nvPr/>
        </p:nvPicPr>
        <p:blipFill rotWithShape="1">
          <a:blip r:embed="rId4"/>
          <a:srcRect r="38333"/>
          <a:stretch/>
        </p:blipFill>
        <p:spPr>
          <a:xfrm>
            <a:off x="3352800" y="3439998"/>
            <a:ext cx="5638800" cy="2427402"/>
          </a:xfrm>
          <a:prstGeom prst="rect">
            <a:avLst/>
          </a:prstGeom>
        </p:spPr>
      </p:pic>
      <p:sp>
        <p:nvSpPr>
          <p:cNvPr id="12" name="Oval 11">
            <a:extLst>
              <a:ext uri="{FF2B5EF4-FFF2-40B4-BE49-F238E27FC236}">
                <a16:creationId xmlns:a16="http://schemas.microsoft.com/office/drawing/2014/main" id="{F85E28DE-B9C5-42A7-951A-C714DDFEAC18}"/>
              </a:ext>
            </a:extLst>
          </p:cNvPr>
          <p:cNvSpPr/>
          <p:nvPr/>
        </p:nvSpPr>
        <p:spPr>
          <a:xfrm>
            <a:off x="1426126" y="226246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3" name="Oval 12">
            <a:extLst>
              <a:ext uri="{FF2B5EF4-FFF2-40B4-BE49-F238E27FC236}">
                <a16:creationId xmlns:a16="http://schemas.microsoft.com/office/drawing/2014/main" id="{A2DF11F3-70B2-4029-9A65-7D6C596F9276}"/>
              </a:ext>
            </a:extLst>
          </p:cNvPr>
          <p:cNvSpPr/>
          <p:nvPr/>
        </p:nvSpPr>
        <p:spPr>
          <a:xfrm>
            <a:off x="6553200" y="204028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4" name="Oval 13">
            <a:extLst>
              <a:ext uri="{FF2B5EF4-FFF2-40B4-BE49-F238E27FC236}">
                <a16:creationId xmlns:a16="http://schemas.microsoft.com/office/drawing/2014/main" id="{3DCF56D5-55AB-4DE5-AAD0-0449C6D1AB15}"/>
              </a:ext>
            </a:extLst>
          </p:cNvPr>
          <p:cNvSpPr/>
          <p:nvPr/>
        </p:nvSpPr>
        <p:spPr>
          <a:xfrm>
            <a:off x="7467600" y="334398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Tree>
    <p:extLst>
      <p:ext uri="{BB962C8B-B14F-4D97-AF65-F5344CB8AC3E}">
        <p14:creationId xmlns:p14="http://schemas.microsoft.com/office/powerpoint/2010/main" val="3603177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de </a:t>
            </a:r>
            <a:r>
              <a:rPr lang="pt-BR" dirty="0">
                <a:solidFill>
                  <a:schemeClr val="bg2">
                    <a:lumMod val="50000"/>
                  </a:schemeClr>
                </a:solidFill>
              </a:rPr>
              <a:t>notebooks</a:t>
            </a:r>
            <a:endParaRPr lang="en-US"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61</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4667303" cy="461665"/>
          </a:xfrm>
          <a:prstGeom prst="rect">
            <a:avLst/>
          </a:prstGeom>
          <a:noFill/>
        </p:spPr>
        <p:txBody>
          <a:bodyPr wrap="none" rtlCol="0">
            <a:spAutoFit/>
          </a:bodyPr>
          <a:lstStyle/>
          <a:p>
            <a:r>
              <a:rPr lang="pt-BR" sz="2400" dirty="0"/>
              <a:t>output  -  Resultados dos notebooks</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8344977" cy="461665"/>
          </a:xfrm>
          <a:prstGeom prst="rect">
            <a:avLst/>
          </a:prstGeom>
          <a:noFill/>
        </p:spPr>
        <p:txBody>
          <a:bodyPr wrap="none" rtlCol="0">
            <a:spAutoFit/>
          </a:bodyPr>
          <a:lstStyle/>
          <a:p>
            <a:r>
              <a:rPr lang="pt-BR" sz="2400" dirty="0" err="1">
                <a:solidFill>
                  <a:schemeClr val="accent6"/>
                </a:solidFill>
              </a:rPr>
              <a:t>ApproachesHTML.ipynb</a:t>
            </a:r>
            <a:r>
              <a:rPr lang="pt-BR" sz="2400" dirty="0">
                <a:solidFill>
                  <a:schemeClr val="accent6"/>
                </a:solidFill>
              </a:rPr>
              <a:t>  </a:t>
            </a:r>
            <a:r>
              <a:rPr lang="pt-BR" sz="2400" dirty="0"/>
              <a:t>-  Exporta HTML falando das abordagens</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822013" cy="461665"/>
          </a:xfrm>
          <a:prstGeom prst="rect">
            <a:avLst/>
          </a:prstGeom>
          <a:noFill/>
        </p:spPr>
        <p:txBody>
          <a:bodyPr wrap="none" rtlCol="0">
            <a:spAutoFit/>
          </a:bodyPr>
          <a:lstStyle/>
          <a:p>
            <a:r>
              <a:rPr lang="pt-BR" sz="2400" dirty="0" err="1">
                <a:solidFill>
                  <a:schemeClr val="accent6"/>
                </a:solidFill>
              </a:rPr>
              <a:t>Bibtex.SearchWork.ipynb</a:t>
            </a:r>
            <a:r>
              <a:rPr lang="pt-BR" sz="2400" dirty="0">
                <a:solidFill>
                  <a:schemeClr val="accent6"/>
                </a:solidFill>
              </a:rPr>
              <a:t>  </a:t>
            </a:r>
            <a:r>
              <a:rPr lang="pt-BR" sz="2400" dirty="0"/>
              <a:t>-  Consulta artigos e exporta </a:t>
            </a:r>
            <a:r>
              <a:rPr lang="pt-BR" sz="2400" dirty="0" err="1"/>
              <a:t>BibTex</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5836919" cy="461665"/>
          </a:xfrm>
          <a:prstGeom prst="rect">
            <a:avLst/>
          </a:prstGeom>
          <a:noFill/>
        </p:spPr>
        <p:txBody>
          <a:bodyPr wrap="none" rtlCol="0">
            <a:spAutoFit/>
          </a:bodyPr>
          <a:lstStyle/>
          <a:p>
            <a:r>
              <a:rPr lang="pt-BR" sz="2400" dirty="0" err="1">
                <a:solidFill>
                  <a:schemeClr val="accent6"/>
                </a:solidFill>
              </a:rPr>
              <a:t>CitationGraph.ipynb</a:t>
            </a:r>
            <a:r>
              <a:rPr lang="pt-BR" sz="2400" dirty="0">
                <a:solidFill>
                  <a:schemeClr val="accent6"/>
                </a:solidFill>
              </a:rPr>
              <a:t>  </a:t>
            </a:r>
            <a:r>
              <a:rPr lang="pt-BR" sz="2400" dirty="0"/>
              <a:t>-  Gera grafo de citações</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6879447" cy="461665"/>
          </a:xfrm>
          <a:prstGeom prst="rect">
            <a:avLst/>
          </a:prstGeom>
          <a:noFill/>
        </p:spPr>
        <p:txBody>
          <a:bodyPr wrap="none" rtlCol="0">
            <a:spAutoFit/>
          </a:bodyPr>
          <a:lstStyle/>
          <a:p>
            <a:r>
              <a:rPr lang="pt-BR" sz="2400" dirty="0" err="1">
                <a:solidFill>
                  <a:schemeClr val="accent6"/>
                </a:solidFill>
              </a:rPr>
              <a:t>Place.ipynb</a:t>
            </a:r>
            <a:r>
              <a:rPr lang="pt-BR" sz="2400" dirty="0">
                <a:solidFill>
                  <a:schemeClr val="accent6"/>
                </a:solidFill>
              </a:rPr>
              <a:t>  </a:t>
            </a:r>
            <a:r>
              <a:rPr lang="pt-BR" sz="2400" dirty="0"/>
              <a:t>-  Gera histograma do local de publicação</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67345" cy="461665"/>
          </a:xfrm>
          <a:prstGeom prst="rect">
            <a:avLst/>
          </a:prstGeom>
          <a:noFill/>
        </p:spPr>
        <p:txBody>
          <a:bodyPr wrap="none" rtlCol="0">
            <a:spAutoFit/>
          </a:bodyPr>
          <a:lstStyle/>
          <a:p>
            <a:r>
              <a:rPr lang="pt-BR" sz="2400" dirty="0" err="1">
                <a:solidFill>
                  <a:schemeClr val="accent6"/>
                </a:solidFill>
              </a:rPr>
              <a:t>SnowballingProvenance.ipynb</a:t>
            </a:r>
            <a:r>
              <a:rPr lang="pt-BR" sz="2400" dirty="0">
                <a:solidFill>
                  <a:schemeClr val="accent6"/>
                </a:solidFill>
              </a:rPr>
              <a:t>  </a:t>
            </a:r>
            <a:r>
              <a:rPr lang="pt-BR" sz="2400" dirty="0"/>
              <a:t>-  Descreve processo de </a:t>
            </a:r>
            <a:r>
              <a:rPr lang="pt-BR" sz="2400" dirty="0" err="1"/>
              <a:t>snowballing</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3FC911D9-DFB1-476B-99A6-9C900A28E324}"/>
              </a:ext>
            </a:extLst>
          </p:cNvPr>
          <p:cNvSpPr/>
          <p:nvPr/>
        </p:nvSpPr>
        <p:spPr>
          <a:xfrm>
            <a:off x="107192" y="35622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242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err="1"/>
              <a:t>CitationGraph.ipynb</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62</a:t>
            </a:fld>
            <a:endParaRPr lang="pt-BR"/>
          </a:p>
        </p:txBody>
      </p:sp>
      <p:pic>
        <p:nvPicPr>
          <p:cNvPr id="3" name="Picture 2">
            <a:extLst>
              <a:ext uri="{FF2B5EF4-FFF2-40B4-BE49-F238E27FC236}">
                <a16:creationId xmlns:a16="http://schemas.microsoft.com/office/drawing/2014/main" id="{07773769-96AA-42D4-922D-9439E67C90D8}"/>
              </a:ext>
            </a:extLst>
          </p:cNvPr>
          <p:cNvPicPr>
            <a:picLocks noChangeAspect="1"/>
          </p:cNvPicPr>
          <p:nvPr/>
        </p:nvPicPr>
        <p:blipFill>
          <a:blip r:embed="rId2"/>
          <a:stretch>
            <a:fillRect/>
          </a:stretch>
        </p:blipFill>
        <p:spPr>
          <a:xfrm>
            <a:off x="1123950" y="1219200"/>
            <a:ext cx="6896100" cy="5053213"/>
          </a:xfrm>
          <a:prstGeom prst="rect">
            <a:avLst/>
          </a:prstGeom>
        </p:spPr>
      </p:pic>
    </p:spTree>
    <p:extLst>
      <p:ext uri="{BB962C8B-B14F-4D97-AF65-F5344CB8AC3E}">
        <p14:creationId xmlns:p14="http://schemas.microsoft.com/office/powerpoint/2010/main" val="4015883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de </a:t>
            </a:r>
            <a:r>
              <a:rPr lang="pt-BR" dirty="0">
                <a:solidFill>
                  <a:schemeClr val="bg2">
                    <a:lumMod val="50000"/>
                  </a:schemeClr>
                </a:solidFill>
              </a:rPr>
              <a:t>notebooks</a:t>
            </a:r>
            <a:endParaRPr lang="en-US"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63</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4667303" cy="461665"/>
          </a:xfrm>
          <a:prstGeom prst="rect">
            <a:avLst/>
          </a:prstGeom>
          <a:noFill/>
        </p:spPr>
        <p:txBody>
          <a:bodyPr wrap="none" rtlCol="0">
            <a:spAutoFit/>
          </a:bodyPr>
          <a:lstStyle/>
          <a:p>
            <a:r>
              <a:rPr lang="pt-BR" sz="2400" dirty="0"/>
              <a:t>output  -  Resultados dos notebooks</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8344977" cy="461665"/>
          </a:xfrm>
          <a:prstGeom prst="rect">
            <a:avLst/>
          </a:prstGeom>
          <a:noFill/>
        </p:spPr>
        <p:txBody>
          <a:bodyPr wrap="none" rtlCol="0">
            <a:spAutoFit/>
          </a:bodyPr>
          <a:lstStyle/>
          <a:p>
            <a:r>
              <a:rPr lang="pt-BR" sz="2400" dirty="0" err="1">
                <a:solidFill>
                  <a:schemeClr val="accent6"/>
                </a:solidFill>
              </a:rPr>
              <a:t>ApproachesHTML.ipynb</a:t>
            </a:r>
            <a:r>
              <a:rPr lang="pt-BR" sz="2400" dirty="0">
                <a:solidFill>
                  <a:schemeClr val="accent6"/>
                </a:solidFill>
              </a:rPr>
              <a:t>  </a:t>
            </a:r>
            <a:r>
              <a:rPr lang="pt-BR" sz="2400" dirty="0"/>
              <a:t>-  Exporta HTML falando das abordagens</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822013" cy="461665"/>
          </a:xfrm>
          <a:prstGeom prst="rect">
            <a:avLst/>
          </a:prstGeom>
          <a:noFill/>
        </p:spPr>
        <p:txBody>
          <a:bodyPr wrap="none" rtlCol="0">
            <a:spAutoFit/>
          </a:bodyPr>
          <a:lstStyle/>
          <a:p>
            <a:r>
              <a:rPr lang="pt-BR" sz="2400" dirty="0" err="1">
                <a:solidFill>
                  <a:schemeClr val="accent6"/>
                </a:solidFill>
              </a:rPr>
              <a:t>Bibtex.SearchWork.ipynb</a:t>
            </a:r>
            <a:r>
              <a:rPr lang="pt-BR" sz="2400" dirty="0">
                <a:solidFill>
                  <a:schemeClr val="accent6"/>
                </a:solidFill>
              </a:rPr>
              <a:t>  </a:t>
            </a:r>
            <a:r>
              <a:rPr lang="pt-BR" sz="2400" dirty="0"/>
              <a:t>-  Consulta artigos e exporta </a:t>
            </a:r>
            <a:r>
              <a:rPr lang="pt-BR" sz="2400" dirty="0" err="1"/>
              <a:t>BibTex</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5836919" cy="461665"/>
          </a:xfrm>
          <a:prstGeom prst="rect">
            <a:avLst/>
          </a:prstGeom>
          <a:noFill/>
        </p:spPr>
        <p:txBody>
          <a:bodyPr wrap="none" rtlCol="0">
            <a:spAutoFit/>
          </a:bodyPr>
          <a:lstStyle/>
          <a:p>
            <a:r>
              <a:rPr lang="pt-BR" sz="2400" dirty="0" err="1">
                <a:solidFill>
                  <a:schemeClr val="accent6"/>
                </a:solidFill>
              </a:rPr>
              <a:t>CitationGraph.ipynb</a:t>
            </a:r>
            <a:r>
              <a:rPr lang="pt-BR" sz="2400" dirty="0">
                <a:solidFill>
                  <a:schemeClr val="accent6"/>
                </a:solidFill>
              </a:rPr>
              <a:t>  </a:t>
            </a:r>
            <a:r>
              <a:rPr lang="pt-BR" sz="2400" dirty="0"/>
              <a:t>-  Gera grafo de citações</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6879447" cy="461665"/>
          </a:xfrm>
          <a:prstGeom prst="rect">
            <a:avLst/>
          </a:prstGeom>
          <a:noFill/>
        </p:spPr>
        <p:txBody>
          <a:bodyPr wrap="none" rtlCol="0">
            <a:spAutoFit/>
          </a:bodyPr>
          <a:lstStyle/>
          <a:p>
            <a:r>
              <a:rPr lang="pt-BR" sz="2400" dirty="0" err="1">
                <a:solidFill>
                  <a:schemeClr val="accent6"/>
                </a:solidFill>
              </a:rPr>
              <a:t>Place.ipynb</a:t>
            </a:r>
            <a:r>
              <a:rPr lang="pt-BR" sz="2400" dirty="0">
                <a:solidFill>
                  <a:schemeClr val="accent6"/>
                </a:solidFill>
              </a:rPr>
              <a:t>  </a:t>
            </a:r>
            <a:r>
              <a:rPr lang="pt-BR" sz="2400" dirty="0"/>
              <a:t>-  Gera histograma do local de publicação</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67345" cy="461665"/>
          </a:xfrm>
          <a:prstGeom prst="rect">
            <a:avLst/>
          </a:prstGeom>
          <a:noFill/>
        </p:spPr>
        <p:txBody>
          <a:bodyPr wrap="none" rtlCol="0">
            <a:spAutoFit/>
          </a:bodyPr>
          <a:lstStyle/>
          <a:p>
            <a:r>
              <a:rPr lang="pt-BR" sz="2400" dirty="0" err="1">
                <a:solidFill>
                  <a:schemeClr val="accent6"/>
                </a:solidFill>
              </a:rPr>
              <a:t>SnowballingProvenance.ipynb</a:t>
            </a:r>
            <a:r>
              <a:rPr lang="pt-BR" sz="2400" dirty="0">
                <a:solidFill>
                  <a:schemeClr val="accent6"/>
                </a:solidFill>
              </a:rPr>
              <a:t>  </a:t>
            </a:r>
            <a:r>
              <a:rPr lang="pt-BR" sz="2400" dirty="0"/>
              <a:t>-  Descreve processo de </a:t>
            </a:r>
            <a:r>
              <a:rPr lang="pt-BR" sz="2400" dirty="0" err="1"/>
              <a:t>snowballing</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3FC911D9-DFB1-476B-99A6-9C900A28E324}"/>
              </a:ext>
            </a:extLst>
          </p:cNvPr>
          <p:cNvSpPr/>
          <p:nvPr/>
        </p:nvSpPr>
        <p:spPr>
          <a:xfrm>
            <a:off x="107192" y="4038600"/>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0605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err="1"/>
              <a:t>Place.ipynb</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64</a:t>
            </a:fld>
            <a:endParaRPr lang="pt-BR"/>
          </a:p>
        </p:txBody>
      </p:sp>
      <p:pic>
        <p:nvPicPr>
          <p:cNvPr id="7" name="Picture 6">
            <a:extLst>
              <a:ext uri="{FF2B5EF4-FFF2-40B4-BE49-F238E27FC236}">
                <a16:creationId xmlns:a16="http://schemas.microsoft.com/office/drawing/2014/main" id="{6E539475-A839-457F-A1BD-C6EC37D57C0E}"/>
              </a:ext>
            </a:extLst>
          </p:cNvPr>
          <p:cNvPicPr>
            <a:picLocks noChangeAspect="1"/>
          </p:cNvPicPr>
          <p:nvPr/>
        </p:nvPicPr>
        <p:blipFill>
          <a:blip r:embed="rId2"/>
          <a:stretch>
            <a:fillRect/>
          </a:stretch>
        </p:blipFill>
        <p:spPr>
          <a:xfrm>
            <a:off x="0" y="1387932"/>
            <a:ext cx="9144000" cy="5165268"/>
          </a:xfrm>
          <a:prstGeom prst="rect">
            <a:avLst/>
          </a:prstGeom>
        </p:spPr>
      </p:pic>
    </p:spTree>
    <p:extLst>
      <p:ext uri="{BB962C8B-B14F-4D97-AF65-F5344CB8AC3E}">
        <p14:creationId xmlns:p14="http://schemas.microsoft.com/office/powerpoint/2010/main" val="2430988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a:t>Estrutura de </a:t>
            </a:r>
            <a:r>
              <a:rPr lang="pt-BR" dirty="0">
                <a:solidFill>
                  <a:schemeClr val="bg2">
                    <a:lumMod val="50000"/>
                  </a:schemeClr>
                </a:solidFill>
              </a:rPr>
              <a:t>notebooks</a:t>
            </a:r>
            <a:endParaRPr lang="en-US"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65</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4667303" cy="461665"/>
          </a:xfrm>
          <a:prstGeom prst="rect">
            <a:avLst/>
          </a:prstGeom>
          <a:noFill/>
        </p:spPr>
        <p:txBody>
          <a:bodyPr wrap="none" rtlCol="0">
            <a:spAutoFit/>
          </a:bodyPr>
          <a:lstStyle/>
          <a:p>
            <a:r>
              <a:rPr lang="pt-BR" sz="2400" dirty="0"/>
              <a:t>output  -  Resultados dos notebooks</a:t>
            </a:r>
            <a:endParaRPr lang="en-US" sz="2400" dirty="0"/>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8344977" cy="461665"/>
          </a:xfrm>
          <a:prstGeom prst="rect">
            <a:avLst/>
          </a:prstGeom>
          <a:noFill/>
        </p:spPr>
        <p:txBody>
          <a:bodyPr wrap="none" rtlCol="0">
            <a:spAutoFit/>
          </a:bodyPr>
          <a:lstStyle/>
          <a:p>
            <a:r>
              <a:rPr lang="pt-BR" sz="2400" dirty="0" err="1">
                <a:solidFill>
                  <a:schemeClr val="accent6"/>
                </a:solidFill>
              </a:rPr>
              <a:t>ApproachesHTML.ipynb</a:t>
            </a:r>
            <a:r>
              <a:rPr lang="pt-BR" sz="2400" dirty="0">
                <a:solidFill>
                  <a:schemeClr val="accent6"/>
                </a:solidFill>
              </a:rPr>
              <a:t>  </a:t>
            </a:r>
            <a:r>
              <a:rPr lang="pt-BR" sz="2400" dirty="0"/>
              <a:t>-  Exporta HTML falando das abordagens</a:t>
            </a:r>
            <a:endParaRPr lang="en-US" sz="2400" dirty="0"/>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822013" cy="461665"/>
          </a:xfrm>
          <a:prstGeom prst="rect">
            <a:avLst/>
          </a:prstGeom>
          <a:noFill/>
        </p:spPr>
        <p:txBody>
          <a:bodyPr wrap="none" rtlCol="0">
            <a:spAutoFit/>
          </a:bodyPr>
          <a:lstStyle/>
          <a:p>
            <a:r>
              <a:rPr lang="pt-BR" sz="2400" dirty="0" err="1">
                <a:solidFill>
                  <a:schemeClr val="accent6"/>
                </a:solidFill>
              </a:rPr>
              <a:t>Bibtex.SearchWork.ipynb</a:t>
            </a:r>
            <a:r>
              <a:rPr lang="pt-BR" sz="2400" dirty="0">
                <a:solidFill>
                  <a:schemeClr val="accent6"/>
                </a:solidFill>
              </a:rPr>
              <a:t>  </a:t>
            </a:r>
            <a:r>
              <a:rPr lang="pt-BR" sz="2400" dirty="0"/>
              <a:t>-  Consulta artigos e exporta </a:t>
            </a:r>
            <a:r>
              <a:rPr lang="pt-BR" sz="2400" dirty="0" err="1"/>
              <a:t>BibTex</a:t>
            </a:r>
            <a:endParaRPr lang="en-US" sz="2400" dirty="0"/>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5836919" cy="461665"/>
          </a:xfrm>
          <a:prstGeom prst="rect">
            <a:avLst/>
          </a:prstGeom>
          <a:noFill/>
        </p:spPr>
        <p:txBody>
          <a:bodyPr wrap="none" rtlCol="0">
            <a:spAutoFit/>
          </a:bodyPr>
          <a:lstStyle/>
          <a:p>
            <a:r>
              <a:rPr lang="pt-BR" sz="2400" dirty="0" err="1">
                <a:solidFill>
                  <a:schemeClr val="accent6"/>
                </a:solidFill>
              </a:rPr>
              <a:t>CitationGraph.ipynb</a:t>
            </a:r>
            <a:r>
              <a:rPr lang="pt-BR" sz="2400" dirty="0">
                <a:solidFill>
                  <a:schemeClr val="accent6"/>
                </a:solidFill>
              </a:rPr>
              <a:t>  </a:t>
            </a:r>
            <a:r>
              <a:rPr lang="pt-BR" sz="2400" dirty="0"/>
              <a:t>-  Gera grafo de citações</a:t>
            </a:r>
            <a:endParaRPr lang="en-US" sz="2400" dirty="0"/>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6879447" cy="461665"/>
          </a:xfrm>
          <a:prstGeom prst="rect">
            <a:avLst/>
          </a:prstGeom>
          <a:noFill/>
        </p:spPr>
        <p:txBody>
          <a:bodyPr wrap="none" rtlCol="0">
            <a:spAutoFit/>
          </a:bodyPr>
          <a:lstStyle/>
          <a:p>
            <a:r>
              <a:rPr lang="pt-BR" sz="2400" dirty="0" err="1">
                <a:solidFill>
                  <a:schemeClr val="accent6"/>
                </a:solidFill>
              </a:rPr>
              <a:t>Place.ipynb</a:t>
            </a:r>
            <a:r>
              <a:rPr lang="pt-BR" sz="2400" dirty="0">
                <a:solidFill>
                  <a:schemeClr val="accent6"/>
                </a:solidFill>
              </a:rPr>
              <a:t>  </a:t>
            </a:r>
            <a:r>
              <a:rPr lang="pt-BR" sz="2400" dirty="0"/>
              <a:t>-  Gera histograma do local de publicação</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67345" cy="461665"/>
          </a:xfrm>
          <a:prstGeom prst="rect">
            <a:avLst/>
          </a:prstGeom>
          <a:noFill/>
        </p:spPr>
        <p:txBody>
          <a:bodyPr wrap="none" rtlCol="0">
            <a:spAutoFit/>
          </a:bodyPr>
          <a:lstStyle/>
          <a:p>
            <a:r>
              <a:rPr lang="pt-BR" sz="2400" dirty="0" err="1">
                <a:solidFill>
                  <a:schemeClr val="accent6"/>
                </a:solidFill>
              </a:rPr>
              <a:t>SnowballingProvenance.ipynb</a:t>
            </a:r>
            <a:r>
              <a:rPr lang="pt-BR" sz="2400" dirty="0">
                <a:solidFill>
                  <a:schemeClr val="accent6"/>
                </a:solidFill>
              </a:rPr>
              <a:t>  </a:t>
            </a:r>
            <a:r>
              <a:rPr lang="pt-BR" sz="2400" dirty="0"/>
              <a:t>-  Descreve processo de </a:t>
            </a:r>
            <a:r>
              <a:rPr lang="pt-BR" sz="2400" dirty="0" err="1"/>
              <a:t>snowballing</a:t>
            </a:r>
            <a:endParaRPr lang="en-US" sz="2400" dirty="0"/>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3FC911D9-DFB1-476B-99A6-9C900A28E324}"/>
              </a:ext>
            </a:extLst>
          </p:cNvPr>
          <p:cNvSpPr/>
          <p:nvPr/>
        </p:nvSpPr>
        <p:spPr>
          <a:xfrm>
            <a:off x="107192" y="45528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21429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err="1"/>
              <a:t>SnowballingProvenance.ipynb</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66</a:t>
            </a:fld>
            <a:endParaRPr lang="pt-BR"/>
          </a:p>
        </p:txBody>
      </p:sp>
      <p:pic>
        <p:nvPicPr>
          <p:cNvPr id="3" name="Picture 2">
            <a:extLst>
              <a:ext uri="{FF2B5EF4-FFF2-40B4-BE49-F238E27FC236}">
                <a16:creationId xmlns:a16="http://schemas.microsoft.com/office/drawing/2014/main" id="{E6E1ECE1-6095-436B-B8F4-A7CA4F78579D}"/>
              </a:ext>
            </a:extLst>
          </p:cNvPr>
          <p:cNvPicPr>
            <a:picLocks noChangeAspect="1"/>
          </p:cNvPicPr>
          <p:nvPr/>
        </p:nvPicPr>
        <p:blipFill>
          <a:blip r:embed="rId2"/>
          <a:stretch>
            <a:fillRect/>
          </a:stretch>
        </p:blipFill>
        <p:spPr>
          <a:xfrm>
            <a:off x="-32" y="1600200"/>
            <a:ext cx="9144000" cy="4966905"/>
          </a:xfrm>
          <a:prstGeom prst="rect">
            <a:avLst/>
          </a:prstGeom>
        </p:spPr>
      </p:pic>
      <p:sp>
        <p:nvSpPr>
          <p:cNvPr id="11" name="Left Brace 10">
            <a:extLst>
              <a:ext uri="{FF2B5EF4-FFF2-40B4-BE49-F238E27FC236}">
                <a16:creationId xmlns:a16="http://schemas.microsoft.com/office/drawing/2014/main" id="{F51977F2-AD08-45E5-A064-FFB0F06EF800}"/>
              </a:ext>
            </a:extLst>
          </p:cNvPr>
          <p:cNvSpPr/>
          <p:nvPr/>
        </p:nvSpPr>
        <p:spPr>
          <a:xfrm>
            <a:off x="5181600" y="2642938"/>
            <a:ext cx="304800" cy="2233862"/>
          </a:xfrm>
          <a:prstGeom prst="leftBrace">
            <a:avLst>
              <a:gd name="adj1" fmla="val 8333"/>
              <a:gd name="adj2" fmla="val 611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2139E49-46B6-4EE5-933D-007B8AF45C43}"/>
              </a:ext>
            </a:extLst>
          </p:cNvPr>
          <p:cNvSpPr txBox="1"/>
          <p:nvPr/>
        </p:nvSpPr>
        <p:spPr>
          <a:xfrm>
            <a:off x="5257800" y="2596277"/>
            <a:ext cx="3886200" cy="2585323"/>
          </a:xfrm>
          <a:prstGeom prst="rect">
            <a:avLst/>
          </a:prstGeom>
          <a:noFill/>
        </p:spPr>
        <p:txBody>
          <a:bodyPr wrap="square" rtlCol="0">
            <a:spAutoFit/>
          </a:bodyPr>
          <a:lstStyle/>
          <a:p>
            <a:r>
              <a:rPr lang="pt-BR" dirty="0"/>
              <a:t>.</a:t>
            </a:r>
            <a:r>
              <a:rPr lang="pt-BR" dirty="0" err="1"/>
              <a:t>bb</a:t>
            </a:r>
            <a:r>
              <a:rPr lang="pt-BR" dirty="0"/>
              <a:t>(): apenas BS</a:t>
            </a:r>
          </a:p>
          <a:p>
            <a:r>
              <a:rPr lang="pt-BR" dirty="0"/>
              <a:t>.ff(): apenas FS</a:t>
            </a:r>
          </a:p>
          <a:p>
            <a:r>
              <a:rPr lang="pt-BR" dirty="0"/>
              <a:t>.</a:t>
            </a:r>
            <a:r>
              <a:rPr lang="pt-BR" dirty="0" err="1"/>
              <a:t>bbff</a:t>
            </a:r>
            <a:r>
              <a:rPr lang="pt-BR" dirty="0"/>
              <a:t>(): todo BS, seguido de todo FS</a:t>
            </a:r>
          </a:p>
          <a:p>
            <a:r>
              <a:rPr lang="pt-BR" dirty="0"/>
              <a:t>.</a:t>
            </a:r>
            <a:r>
              <a:rPr lang="pt-BR" dirty="0" err="1"/>
              <a:t>ffbb</a:t>
            </a:r>
            <a:r>
              <a:rPr lang="pt-BR" dirty="0"/>
              <a:t>(): todo FS, seguido de todo BS</a:t>
            </a:r>
          </a:p>
          <a:p>
            <a:r>
              <a:rPr lang="pt-BR" dirty="0"/>
              <a:t>.s2bbff2u(): todo BS e FS, em paralelo</a:t>
            </a:r>
          </a:p>
          <a:p>
            <a:r>
              <a:rPr lang="pt-BR" b="1" dirty="0"/>
              <a:t>.</a:t>
            </a:r>
            <a:r>
              <a:rPr lang="pt-BR" b="1" dirty="0" err="1"/>
              <a:t>bfbf</a:t>
            </a:r>
            <a:r>
              <a:rPr lang="pt-BR" b="1" dirty="0"/>
              <a:t>(): alterna BS e FS</a:t>
            </a:r>
          </a:p>
          <a:p>
            <a:r>
              <a:rPr lang="pt-BR" b="1" dirty="0"/>
              <a:t>.</a:t>
            </a:r>
            <a:r>
              <a:rPr lang="pt-BR" b="1" dirty="0" err="1"/>
              <a:t>fbfb</a:t>
            </a:r>
            <a:r>
              <a:rPr lang="pt-BR" b="1" dirty="0"/>
              <a:t>(): alterna FS e BS</a:t>
            </a:r>
          </a:p>
          <a:p>
            <a:r>
              <a:rPr lang="pt-BR" b="1" dirty="0"/>
              <a:t>.</a:t>
            </a:r>
            <a:r>
              <a:rPr lang="pt-BR" b="1" dirty="0" err="1"/>
              <a:t>sbfu</a:t>
            </a:r>
            <a:r>
              <a:rPr lang="pt-BR" b="1" dirty="0"/>
              <a:t>(): BS e FS em paralelo, com união</a:t>
            </a:r>
          </a:p>
          <a:p>
            <a:endParaRPr lang="en-US" dirty="0"/>
          </a:p>
        </p:txBody>
      </p:sp>
      <p:sp>
        <p:nvSpPr>
          <p:cNvPr id="15" name="Rectangle 14">
            <a:extLst>
              <a:ext uri="{FF2B5EF4-FFF2-40B4-BE49-F238E27FC236}">
                <a16:creationId xmlns:a16="http://schemas.microsoft.com/office/drawing/2014/main" id="{15176B72-6C9E-4A05-B7BD-352A6BDE132E}"/>
              </a:ext>
            </a:extLst>
          </p:cNvPr>
          <p:cNvSpPr/>
          <p:nvPr/>
        </p:nvSpPr>
        <p:spPr>
          <a:xfrm>
            <a:off x="1143000" y="3352801"/>
            <a:ext cx="12192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342918-2676-4E86-AE9E-919120869C96}"/>
              </a:ext>
            </a:extLst>
          </p:cNvPr>
          <p:cNvSpPr txBox="1"/>
          <p:nvPr/>
        </p:nvSpPr>
        <p:spPr>
          <a:xfrm>
            <a:off x="2345265" y="3319592"/>
            <a:ext cx="1639038" cy="369332"/>
          </a:xfrm>
          <a:prstGeom prst="rect">
            <a:avLst/>
          </a:prstGeom>
          <a:noFill/>
        </p:spPr>
        <p:txBody>
          <a:bodyPr wrap="none" rtlCol="0">
            <a:spAutoFit/>
          </a:bodyPr>
          <a:lstStyle/>
          <a:p>
            <a:r>
              <a:rPr lang="pt-BR" dirty="0">
                <a:solidFill>
                  <a:schemeClr val="accent1"/>
                </a:solidFill>
              </a:rPr>
              <a:t>conjunto inicial</a:t>
            </a:r>
            <a:endParaRPr lang="en-US" dirty="0">
              <a:solidFill>
                <a:schemeClr val="accent1"/>
              </a:solidFill>
            </a:endParaRPr>
          </a:p>
        </p:txBody>
      </p:sp>
    </p:spTree>
    <p:extLst>
      <p:ext uri="{BB962C8B-B14F-4D97-AF65-F5344CB8AC3E}">
        <p14:creationId xmlns:p14="http://schemas.microsoft.com/office/powerpoint/2010/main" val="3550299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C434-6407-47B9-9803-AB482908B3B3}"/>
              </a:ext>
            </a:extLst>
          </p:cNvPr>
          <p:cNvSpPr>
            <a:spLocks noGrp="1"/>
          </p:cNvSpPr>
          <p:nvPr>
            <p:ph type="title"/>
          </p:nvPr>
        </p:nvSpPr>
        <p:spPr/>
        <p:txBody>
          <a:bodyPr/>
          <a:lstStyle/>
          <a:p>
            <a:r>
              <a:rPr lang="pt-BR" dirty="0"/>
              <a:t>Abordagens</a:t>
            </a:r>
            <a:endParaRPr lang="en-US" dirty="0"/>
          </a:p>
        </p:txBody>
      </p:sp>
      <p:sp>
        <p:nvSpPr>
          <p:cNvPr id="3" name="Content Placeholder 2">
            <a:extLst>
              <a:ext uri="{FF2B5EF4-FFF2-40B4-BE49-F238E27FC236}">
                <a16:creationId xmlns:a16="http://schemas.microsoft.com/office/drawing/2014/main" id="{2DCD9D49-D91C-4883-ADDC-6F06DD75E68E}"/>
              </a:ext>
            </a:extLst>
          </p:cNvPr>
          <p:cNvSpPr>
            <a:spLocks noGrp="1"/>
          </p:cNvSpPr>
          <p:nvPr>
            <p:ph idx="1"/>
          </p:nvPr>
        </p:nvSpPr>
        <p:spPr/>
        <p:txBody>
          <a:bodyPr/>
          <a:lstStyle/>
          <a:p>
            <a:r>
              <a:rPr lang="pt-BR" dirty="0"/>
              <a:t>Agrupar artigos para descrever em conjuntos</a:t>
            </a:r>
          </a:p>
          <a:p>
            <a:endParaRPr lang="en-US" dirty="0"/>
          </a:p>
        </p:txBody>
      </p:sp>
      <p:sp>
        <p:nvSpPr>
          <p:cNvPr id="4" name="Date Placeholder 3">
            <a:extLst>
              <a:ext uri="{FF2B5EF4-FFF2-40B4-BE49-F238E27FC236}">
                <a16:creationId xmlns:a16="http://schemas.microsoft.com/office/drawing/2014/main" id="{AD4953CD-4884-46B3-9189-D099CBBF00FF}"/>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7155384-4F2E-41FE-BE02-41376ED831F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35097915-5EFD-44CC-AEAA-DA12E5772EAE}"/>
              </a:ext>
            </a:extLst>
          </p:cNvPr>
          <p:cNvSpPr>
            <a:spLocks noGrp="1"/>
          </p:cNvSpPr>
          <p:nvPr>
            <p:ph type="sldNum" sz="quarter" idx="12"/>
          </p:nvPr>
        </p:nvSpPr>
        <p:spPr/>
        <p:txBody>
          <a:bodyPr/>
          <a:lstStyle/>
          <a:p>
            <a:fld id="{0AAA623A-5D3C-471A-939B-3DC944CAB218}" type="slidenum">
              <a:rPr lang="pt-BR" smtClean="0"/>
              <a:pPr/>
              <a:t>67</a:t>
            </a:fld>
            <a:endParaRPr lang="pt-BR"/>
          </a:p>
        </p:txBody>
      </p:sp>
      <p:sp>
        <p:nvSpPr>
          <p:cNvPr id="7" name="TextBox 6">
            <a:extLst>
              <a:ext uri="{FF2B5EF4-FFF2-40B4-BE49-F238E27FC236}">
                <a16:creationId xmlns:a16="http://schemas.microsoft.com/office/drawing/2014/main" id="{A9B4AC92-816C-4E04-8BF4-CA0BDE17C5AB}"/>
              </a:ext>
            </a:extLst>
          </p:cNvPr>
          <p:cNvSpPr txBox="1"/>
          <p:nvPr/>
        </p:nvSpPr>
        <p:spPr>
          <a:xfrm>
            <a:off x="502561" y="2566274"/>
            <a:ext cx="4701223" cy="461665"/>
          </a:xfrm>
          <a:prstGeom prst="rect">
            <a:avLst/>
          </a:prstGeom>
          <a:noFill/>
        </p:spPr>
        <p:txBody>
          <a:bodyPr wrap="none" rtlCol="0">
            <a:spAutoFit/>
          </a:bodyPr>
          <a:lstStyle/>
          <a:p>
            <a:r>
              <a:rPr lang="pt-BR" sz="2400" dirty="0" err="1"/>
              <a:t>database</a:t>
            </a:r>
            <a:r>
              <a:rPr lang="pt-BR" sz="2400" dirty="0"/>
              <a:t>/</a:t>
            </a:r>
            <a:r>
              <a:rPr lang="pt-BR" sz="2400" dirty="0" err="1"/>
              <a:t>groups</a:t>
            </a:r>
            <a:r>
              <a:rPr lang="pt-BR" sz="2400" dirty="0">
                <a:solidFill>
                  <a:schemeClr val="accent6"/>
                </a:solidFill>
              </a:rPr>
              <a:t>  </a:t>
            </a:r>
            <a:r>
              <a:rPr lang="pt-BR" sz="2400" dirty="0"/>
              <a:t>-  Armazenamento</a:t>
            </a:r>
            <a:endParaRPr lang="en-US" sz="2400" dirty="0"/>
          </a:p>
        </p:txBody>
      </p:sp>
      <p:pic>
        <p:nvPicPr>
          <p:cNvPr id="8" name="Picture 7">
            <a:extLst>
              <a:ext uri="{FF2B5EF4-FFF2-40B4-BE49-F238E27FC236}">
                <a16:creationId xmlns:a16="http://schemas.microsoft.com/office/drawing/2014/main" id="{254E0011-D24E-4948-8AD7-A4DA62AE6B34}"/>
              </a:ext>
            </a:extLst>
          </p:cNvPr>
          <p:cNvPicPr>
            <a:picLocks noChangeAspect="1"/>
          </p:cNvPicPr>
          <p:nvPr/>
        </p:nvPicPr>
        <p:blipFill>
          <a:blip r:embed="rId2"/>
          <a:stretch>
            <a:fillRect/>
          </a:stretch>
        </p:blipFill>
        <p:spPr>
          <a:xfrm>
            <a:off x="127449" y="2632891"/>
            <a:ext cx="344186" cy="415109"/>
          </a:xfrm>
          <a:prstGeom prst="rect">
            <a:avLst/>
          </a:prstGeom>
        </p:spPr>
      </p:pic>
      <p:sp>
        <p:nvSpPr>
          <p:cNvPr id="9" name="TextBox 8">
            <a:extLst>
              <a:ext uri="{FF2B5EF4-FFF2-40B4-BE49-F238E27FC236}">
                <a16:creationId xmlns:a16="http://schemas.microsoft.com/office/drawing/2014/main" id="{73E88C08-80C4-449B-926D-697EF51AB697}"/>
              </a:ext>
            </a:extLst>
          </p:cNvPr>
          <p:cNvSpPr txBox="1"/>
          <p:nvPr/>
        </p:nvSpPr>
        <p:spPr>
          <a:xfrm>
            <a:off x="878419" y="3063057"/>
            <a:ext cx="4470839" cy="461665"/>
          </a:xfrm>
          <a:prstGeom prst="rect">
            <a:avLst/>
          </a:prstGeom>
          <a:noFill/>
        </p:spPr>
        <p:txBody>
          <a:bodyPr wrap="none" rtlCol="0">
            <a:spAutoFit/>
          </a:bodyPr>
          <a:lstStyle/>
          <a:p>
            <a:r>
              <a:rPr lang="pt-BR" sz="2400" dirty="0" err="1"/>
              <a:t>related</a:t>
            </a:r>
            <a:r>
              <a:rPr lang="pt-BR" sz="2400" dirty="0"/>
              <a:t> – Abordagens relacionadas</a:t>
            </a:r>
            <a:endParaRPr lang="en-US" sz="2400" dirty="0"/>
          </a:p>
        </p:txBody>
      </p:sp>
      <p:pic>
        <p:nvPicPr>
          <p:cNvPr id="10" name="Picture 9">
            <a:extLst>
              <a:ext uri="{FF2B5EF4-FFF2-40B4-BE49-F238E27FC236}">
                <a16:creationId xmlns:a16="http://schemas.microsoft.com/office/drawing/2014/main" id="{5394CE8D-BAC9-410A-957A-EBC742D0587A}"/>
              </a:ext>
            </a:extLst>
          </p:cNvPr>
          <p:cNvPicPr>
            <a:picLocks noChangeAspect="1"/>
          </p:cNvPicPr>
          <p:nvPr/>
        </p:nvPicPr>
        <p:blipFill>
          <a:blip r:embed="rId2"/>
          <a:stretch>
            <a:fillRect/>
          </a:stretch>
        </p:blipFill>
        <p:spPr>
          <a:xfrm>
            <a:off x="503307" y="3129674"/>
            <a:ext cx="344186" cy="415109"/>
          </a:xfrm>
          <a:prstGeom prst="rect">
            <a:avLst/>
          </a:prstGeom>
        </p:spPr>
      </p:pic>
      <p:sp>
        <p:nvSpPr>
          <p:cNvPr id="11" name="TextBox 10">
            <a:extLst>
              <a:ext uri="{FF2B5EF4-FFF2-40B4-BE49-F238E27FC236}">
                <a16:creationId xmlns:a16="http://schemas.microsoft.com/office/drawing/2014/main" id="{590CE4AE-4262-4BAD-9CD9-EEDA80DFB53E}"/>
              </a:ext>
            </a:extLst>
          </p:cNvPr>
          <p:cNvSpPr txBox="1"/>
          <p:nvPr/>
        </p:nvSpPr>
        <p:spPr>
          <a:xfrm>
            <a:off x="1276698" y="3548756"/>
            <a:ext cx="6648102" cy="461665"/>
          </a:xfrm>
          <a:prstGeom prst="rect">
            <a:avLst/>
          </a:prstGeom>
          <a:noFill/>
        </p:spPr>
        <p:txBody>
          <a:bodyPr wrap="none" rtlCol="0">
            <a:spAutoFit/>
          </a:bodyPr>
          <a:lstStyle/>
          <a:p>
            <a:r>
              <a:rPr lang="pt-BR" sz="2400" dirty="0"/>
              <a:t>noworkflow.py  -  Abordagem de Exemplo. Remover</a:t>
            </a:r>
            <a:endParaRPr lang="en-US" sz="2400" dirty="0"/>
          </a:p>
        </p:txBody>
      </p:sp>
      <p:pic>
        <p:nvPicPr>
          <p:cNvPr id="12" name="Picture 2" descr="Resultado de imagem para python logo">
            <a:extLst>
              <a:ext uri="{FF2B5EF4-FFF2-40B4-BE49-F238E27FC236}">
                <a16:creationId xmlns:a16="http://schemas.microsoft.com/office/drawing/2014/main" id="{F338FFD2-3C31-4A8F-A4B7-6352E01EEB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900" y="3645103"/>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AC12FB-16B5-4AA4-9E9C-214B6AC28EA3}"/>
              </a:ext>
            </a:extLst>
          </p:cNvPr>
          <p:cNvSpPr txBox="1"/>
          <p:nvPr/>
        </p:nvSpPr>
        <p:spPr>
          <a:xfrm>
            <a:off x="878419" y="4014631"/>
            <a:ext cx="7269426" cy="461665"/>
          </a:xfrm>
          <a:prstGeom prst="rect">
            <a:avLst/>
          </a:prstGeom>
          <a:noFill/>
        </p:spPr>
        <p:txBody>
          <a:bodyPr wrap="none" rtlCol="0">
            <a:spAutoFit/>
          </a:bodyPr>
          <a:lstStyle/>
          <a:p>
            <a:r>
              <a:rPr lang="pt-BR" sz="2400" dirty="0"/>
              <a:t>constants.py  -  Definição de constantes para evitar </a:t>
            </a:r>
            <a:r>
              <a:rPr lang="pt-BR" sz="2400" dirty="0" err="1"/>
              <a:t>typos</a:t>
            </a:r>
            <a:endParaRPr lang="en-US" sz="2400" dirty="0"/>
          </a:p>
        </p:txBody>
      </p:sp>
      <p:pic>
        <p:nvPicPr>
          <p:cNvPr id="14" name="Picture 2" descr="Resultado de imagem para python logo">
            <a:extLst>
              <a:ext uri="{FF2B5EF4-FFF2-40B4-BE49-F238E27FC236}">
                <a16:creationId xmlns:a16="http://schemas.microsoft.com/office/drawing/2014/main" id="{ED87AE47-367B-4874-8FDE-8AFB02F974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21" y="4110978"/>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53524C3-1BBF-4342-9B52-E79B002D6F60}"/>
              </a:ext>
            </a:extLst>
          </p:cNvPr>
          <p:cNvSpPr txBox="1"/>
          <p:nvPr/>
        </p:nvSpPr>
        <p:spPr>
          <a:xfrm>
            <a:off x="878419" y="4480269"/>
            <a:ext cx="8164736" cy="461665"/>
          </a:xfrm>
          <a:prstGeom prst="rect">
            <a:avLst/>
          </a:prstGeom>
          <a:noFill/>
        </p:spPr>
        <p:txBody>
          <a:bodyPr wrap="none" rtlCol="0">
            <a:spAutoFit/>
          </a:bodyPr>
          <a:lstStyle/>
          <a:p>
            <a:r>
              <a:rPr lang="pt-BR" sz="2400" dirty="0"/>
              <a:t>unrelated.py  -  Local para colocar abordagens não relacionadas </a:t>
            </a:r>
            <a:endParaRPr lang="en-US" sz="2400" dirty="0"/>
          </a:p>
        </p:txBody>
      </p:sp>
      <p:pic>
        <p:nvPicPr>
          <p:cNvPr id="16" name="Picture 2" descr="Resultado de imagem para python logo">
            <a:extLst>
              <a:ext uri="{FF2B5EF4-FFF2-40B4-BE49-F238E27FC236}">
                <a16:creationId xmlns:a16="http://schemas.microsoft.com/office/drawing/2014/main" id="{53D11CF1-AE71-4508-8DA3-411C94CE2A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21" y="4576616"/>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55D77CD-E7BA-4D24-9D40-4C99014A7786}"/>
              </a:ext>
            </a:extLst>
          </p:cNvPr>
          <p:cNvSpPr txBox="1"/>
          <p:nvPr/>
        </p:nvSpPr>
        <p:spPr>
          <a:xfrm>
            <a:off x="502561" y="5004674"/>
            <a:ext cx="2897140" cy="461665"/>
          </a:xfrm>
          <a:prstGeom prst="rect">
            <a:avLst/>
          </a:prstGeom>
          <a:noFill/>
        </p:spPr>
        <p:txBody>
          <a:bodyPr wrap="none" rtlCol="0">
            <a:spAutoFit/>
          </a:bodyPr>
          <a:lstStyle/>
          <a:p>
            <a:r>
              <a:rPr lang="pt-BR" sz="2400" dirty="0"/>
              <a:t>notebooks  -  Análises</a:t>
            </a:r>
            <a:endParaRPr lang="en-US" sz="2400" dirty="0"/>
          </a:p>
        </p:txBody>
      </p:sp>
      <p:pic>
        <p:nvPicPr>
          <p:cNvPr id="18" name="Picture 17">
            <a:extLst>
              <a:ext uri="{FF2B5EF4-FFF2-40B4-BE49-F238E27FC236}">
                <a16:creationId xmlns:a16="http://schemas.microsoft.com/office/drawing/2014/main" id="{21CA9D54-DE25-4D70-BC48-1F7CA9268C9A}"/>
              </a:ext>
            </a:extLst>
          </p:cNvPr>
          <p:cNvPicPr>
            <a:picLocks noChangeAspect="1"/>
          </p:cNvPicPr>
          <p:nvPr/>
        </p:nvPicPr>
        <p:blipFill>
          <a:blip r:embed="rId2"/>
          <a:stretch>
            <a:fillRect/>
          </a:stretch>
        </p:blipFill>
        <p:spPr>
          <a:xfrm>
            <a:off x="127449" y="5071291"/>
            <a:ext cx="344186" cy="415109"/>
          </a:xfrm>
          <a:prstGeom prst="rect">
            <a:avLst/>
          </a:prstGeom>
        </p:spPr>
      </p:pic>
      <p:sp>
        <p:nvSpPr>
          <p:cNvPr id="19" name="TextBox 18">
            <a:extLst>
              <a:ext uri="{FF2B5EF4-FFF2-40B4-BE49-F238E27FC236}">
                <a16:creationId xmlns:a16="http://schemas.microsoft.com/office/drawing/2014/main" id="{6A1261CF-25FD-4BD9-8622-6DE918294571}"/>
              </a:ext>
            </a:extLst>
          </p:cNvPr>
          <p:cNvSpPr txBox="1"/>
          <p:nvPr/>
        </p:nvSpPr>
        <p:spPr>
          <a:xfrm>
            <a:off x="918395" y="5524133"/>
            <a:ext cx="7857664" cy="461665"/>
          </a:xfrm>
          <a:prstGeom prst="rect">
            <a:avLst/>
          </a:prstGeom>
          <a:noFill/>
        </p:spPr>
        <p:txBody>
          <a:bodyPr wrap="none" rtlCol="0">
            <a:spAutoFit/>
          </a:bodyPr>
          <a:lstStyle/>
          <a:p>
            <a:r>
              <a:rPr lang="pt-BR" sz="2400" dirty="0" err="1">
                <a:solidFill>
                  <a:schemeClr val="accent6"/>
                </a:solidFill>
              </a:rPr>
              <a:t>ApproachesHTML.ipynb</a:t>
            </a:r>
            <a:r>
              <a:rPr lang="pt-BR" sz="2400" dirty="0">
                <a:solidFill>
                  <a:schemeClr val="accent6"/>
                </a:solidFill>
              </a:rPr>
              <a:t>  </a:t>
            </a:r>
            <a:r>
              <a:rPr lang="pt-BR" sz="2400" dirty="0"/>
              <a:t>-  Exporta HTML baseado em _</a:t>
            </a:r>
            <a:r>
              <a:rPr lang="pt-BR" sz="2400" dirty="0" err="1"/>
              <a:t>about</a:t>
            </a:r>
            <a:endParaRPr lang="en-US" sz="2400" dirty="0"/>
          </a:p>
        </p:txBody>
      </p:sp>
      <p:pic>
        <p:nvPicPr>
          <p:cNvPr id="20" name="Picture 6" descr="Imagem relacionada">
            <a:extLst>
              <a:ext uri="{FF2B5EF4-FFF2-40B4-BE49-F238E27FC236}">
                <a16:creationId xmlns:a16="http://schemas.microsoft.com/office/drawing/2014/main" id="{F861C39B-834F-4E52-A2E0-1F36A2005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5529324"/>
            <a:ext cx="457832" cy="45783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173C6823-5EB6-42F5-B02E-7182027F0E69}"/>
              </a:ext>
            </a:extLst>
          </p:cNvPr>
          <p:cNvCxnSpPr>
            <a:stCxn id="8" idx="2"/>
            <a:endCxn id="10" idx="1"/>
          </p:cNvCxnSpPr>
          <p:nvPr/>
        </p:nvCxnSpPr>
        <p:spPr>
          <a:xfrm rot="16200000" flipH="1">
            <a:off x="256810" y="3090731"/>
            <a:ext cx="289229" cy="203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106C6E-26A3-4F46-93E7-A040225110A5}"/>
              </a:ext>
            </a:extLst>
          </p:cNvPr>
          <p:cNvCxnSpPr>
            <a:cxnSpLocks/>
            <a:stCxn id="8" idx="2"/>
            <a:endCxn id="14" idx="1"/>
          </p:cNvCxnSpPr>
          <p:nvPr/>
        </p:nvCxnSpPr>
        <p:spPr>
          <a:xfrm rot="16200000" flipH="1">
            <a:off x="-220797" y="3568338"/>
            <a:ext cx="1239757" cy="1990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4B14C80-CE88-426B-8E1C-848723DEFD67}"/>
              </a:ext>
            </a:extLst>
          </p:cNvPr>
          <p:cNvCxnSpPr>
            <a:cxnSpLocks/>
            <a:stCxn id="8" idx="2"/>
            <a:endCxn id="16" idx="1"/>
          </p:cNvCxnSpPr>
          <p:nvPr/>
        </p:nvCxnSpPr>
        <p:spPr>
          <a:xfrm rot="16200000" flipH="1">
            <a:off x="-453616" y="3801157"/>
            <a:ext cx="1705395" cy="1990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A75D955-A8EA-49BD-8C1F-B1BB9C285193}"/>
              </a:ext>
            </a:extLst>
          </p:cNvPr>
          <p:cNvCxnSpPr>
            <a:cxnSpLocks/>
            <a:stCxn id="18" idx="2"/>
            <a:endCxn id="20" idx="1"/>
          </p:cNvCxnSpPr>
          <p:nvPr/>
        </p:nvCxnSpPr>
        <p:spPr>
          <a:xfrm rot="16200000" flipH="1">
            <a:off x="242451" y="5543491"/>
            <a:ext cx="271840" cy="1576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DAEB922-F4DE-496A-8989-8A14832E8F34}"/>
              </a:ext>
            </a:extLst>
          </p:cNvPr>
          <p:cNvCxnSpPr>
            <a:cxnSpLocks/>
            <a:stCxn id="10" idx="2"/>
            <a:endCxn id="12" idx="1"/>
          </p:cNvCxnSpPr>
          <p:nvPr/>
        </p:nvCxnSpPr>
        <p:spPr>
          <a:xfrm rot="16200000" flipH="1">
            <a:off x="647601" y="3572582"/>
            <a:ext cx="277099" cy="221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28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a:t>Código em noworkflow.py</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68</a:t>
            </a:fld>
            <a:endParaRPr lang="pt-BR"/>
          </a:p>
        </p:txBody>
      </p:sp>
      <p:sp>
        <p:nvSpPr>
          <p:cNvPr id="13" name="Content Placeholder 2">
            <a:extLst>
              <a:ext uri="{FF2B5EF4-FFF2-40B4-BE49-F238E27FC236}">
                <a16:creationId xmlns:a16="http://schemas.microsoft.com/office/drawing/2014/main" id="{28E3E7F6-5574-4F61-87AF-40B2B187527B}"/>
              </a:ext>
            </a:extLst>
          </p:cNvPr>
          <p:cNvSpPr>
            <a:spLocks noGrp="1"/>
          </p:cNvSpPr>
          <p:nvPr>
            <p:ph idx="1"/>
          </p:nvPr>
        </p:nvSpPr>
        <p:spPr>
          <a:xfrm>
            <a:off x="76200" y="1447801"/>
            <a:ext cx="8991600" cy="5045098"/>
          </a:xfrm>
        </p:spPr>
        <p:txBody>
          <a:bodyPr>
            <a:normAutofit fontScale="92500" lnSpcReduction="10000"/>
          </a:bodyPr>
          <a:lstStyle/>
          <a:p>
            <a:pPr marL="0" indent="0">
              <a:buNone/>
            </a:pPr>
            <a:r>
              <a:rPr lang="en-US" sz="2000" dirty="0"/>
              <a:t>approach = Group(</a:t>
            </a:r>
          </a:p>
          <a:p>
            <a:pPr marL="0" indent="0">
              <a:buNone/>
            </a:pPr>
            <a:r>
              <a:rPr lang="en-US" sz="2000" dirty="0"/>
              <a:t>    murta2014a, pimentel2015a, pimentel2016a, pimentel2017a, </a:t>
            </a:r>
          </a:p>
          <a:p>
            <a:pPr marL="0" indent="0">
              <a:buNone/>
            </a:pPr>
            <a:r>
              <a:rPr lang="en-US" sz="2000" dirty="0"/>
              <a:t>    display="no  Work  flow",</a:t>
            </a:r>
          </a:p>
          <a:p>
            <a:pPr marL="0" indent="0">
              <a:buNone/>
            </a:pPr>
            <a:r>
              <a:rPr lang="en-US" sz="2000" dirty="0"/>
              <a:t>    </a:t>
            </a:r>
            <a:r>
              <a:rPr lang="en-US" sz="2000" dirty="0" err="1"/>
              <a:t>approach_name</a:t>
            </a:r>
            <a:r>
              <a:rPr lang="en-US" sz="2000" dirty="0"/>
              <a:t>="</a:t>
            </a:r>
            <a:r>
              <a:rPr lang="en-US" sz="2000" dirty="0" err="1"/>
              <a:t>noWorkflow</a:t>
            </a:r>
            <a:r>
              <a:rPr lang="en-US" sz="2000" dirty="0"/>
              <a:t>",</a:t>
            </a:r>
          </a:p>
          <a:p>
            <a:pPr marL="0" indent="0">
              <a:buNone/>
            </a:pPr>
            <a:r>
              <a:rPr lang="en-US" sz="2000" dirty="0"/>
              <a:t>    _cite=False,</a:t>
            </a:r>
          </a:p>
          <a:p>
            <a:pPr marL="0" indent="0">
              <a:buNone/>
            </a:pPr>
            <a:r>
              <a:rPr lang="en-US" sz="2000" dirty="0"/>
              <a:t>    _meta=[</a:t>
            </a:r>
            <a:r>
              <a:rPr lang="en-US" sz="2000" dirty="0" err="1"/>
              <a:t>dict</a:t>
            </a:r>
            <a:r>
              <a:rPr lang="en-US" sz="2000" dirty="0"/>
              <a:t>(</a:t>
            </a:r>
          </a:p>
          <a:p>
            <a:pPr marL="0" indent="0">
              <a:buNone/>
            </a:pPr>
            <a:r>
              <a:rPr lang="en-US" sz="2000" dirty="0"/>
              <a:t>        target=PYTHON,</a:t>
            </a:r>
          </a:p>
          <a:p>
            <a:pPr marL="0" indent="0">
              <a:buNone/>
            </a:pPr>
            <a:r>
              <a:rPr lang="en-US" sz="2000" dirty="0"/>
              <a:t>    )],</a:t>
            </a:r>
          </a:p>
          <a:p>
            <a:pPr marL="0" indent="0">
              <a:buNone/>
            </a:pPr>
            <a:r>
              <a:rPr lang="en-US" sz="2000" dirty="0"/>
              <a:t>    _about="""</a:t>
            </a:r>
          </a:p>
          <a:p>
            <a:pPr marL="0" indent="0">
              <a:buNone/>
            </a:pPr>
            <a:r>
              <a:rPr lang="en-US" sz="2000" dirty="0"/>
              <a:t>        &lt;p&gt;</a:t>
            </a:r>
          </a:p>
          <a:p>
            <a:pPr marL="0" indent="0">
              <a:buNone/>
            </a:pPr>
            <a:r>
              <a:rPr lang="en-US" sz="2000" dirty="0"/>
              <a:t>            </a:t>
            </a:r>
            <a:r>
              <a:rPr lang="en-US" sz="2000" dirty="0" err="1"/>
              <a:t>noWorkflow</a:t>
            </a:r>
            <a:r>
              <a:rPr lang="en-US" sz="2000" dirty="0"/>
              <a:t> (&lt;a </a:t>
            </a:r>
            <a:r>
              <a:rPr lang="en-US" sz="2000" dirty="0" err="1"/>
              <a:t>href</a:t>
            </a:r>
            <a:r>
              <a:rPr lang="en-US" sz="2000" dirty="0"/>
              <a:t>="#murta2014a" class="reference"&gt;murta2014a&lt;/a&gt;; &lt;a </a:t>
            </a:r>
            <a:r>
              <a:rPr lang="en-US" sz="2000" dirty="0" err="1"/>
              <a:t>href</a:t>
            </a:r>
            <a:r>
              <a:rPr lang="en-US" sz="2000" dirty="0"/>
              <a:t>="#pimentel2015a" class="reference"&gt;pimentel2015a&lt;/a&gt;) captures provenance from Python scripts.</a:t>
            </a:r>
          </a:p>
          <a:p>
            <a:pPr marL="0" indent="0">
              <a:buNone/>
            </a:pPr>
            <a:r>
              <a:rPr lang="en-US" sz="2000" dirty="0"/>
              <a:t>        &lt;/p&gt;</a:t>
            </a:r>
          </a:p>
          <a:p>
            <a:pPr marL="0" indent="0">
              <a:buNone/>
            </a:pPr>
            <a:r>
              <a:rPr lang="en-US" sz="2000" dirty="0"/>
              <a:t>    """,</a:t>
            </a:r>
          </a:p>
          <a:p>
            <a:pPr marL="0" indent="0">
              <a:buNone/>
            </a:pPr>
            <a:r>
              <a:rPr lang="en-US" sz="2000" dirty="0"/>
              <a:t>)</a:t>
            </a:r>
          </a:p>
        </p:txBody>
      </p:sp>
    </p:spTree>
    <p:extLst>
      <p:ext uri="{BB962C8B-B14F-4D97-AF65-F5344CB8AC3E}">
        <p14:creationId xmlns:p14="http://schemas.microsoft.com/office/powerpoint/2010/main" val="2537636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a:t>Código em noworkflow.py</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69</a:t>
            </a:fld>
            <a:endParaRPr lang="pt-BR"/>
          </a:p>
        </p:txBody>
      </p:sp>
      <p:sp>
        <p:nvSpPr>
          <p:cNvPr id="13" name="Content Placeholder 2">
            <a:extLst>
              <a:ext uri="{FF2B5EF4-FFF2-40B4-BE49-F238E27FC236}">
                <a16:creationId xmlns:a16="http://schemas.microsoft.com/office/drawing/2014/main" id="{28E3E7F6-5574-4F61-87AF-40B2B187527B}"/>
              </a:ext>
            </a:extLst>
          </p:cNvPr>
          <p:cNvSpPr>
            <a:spLocks noGrp="1"/>
          </p:cNvSpPr>
          <p:nvPr>
            <p:ph idx="1"/>
          </p:nvPr>
        </p:nvSpPr>
        <p:spPr>
          <a:xfrm>
            <a:off x="76200" y="1447801"/>
            <a:ext cx="8991600" cy="5045098"/>
          </a:xfrm>
        </p:spPr>
        <p:txBody>
          <a:bodyPr>
            <a:normAutofit fontScale="92500" lnSpcReduction="10000"/>
          </a:bodyPr>
          <a:lstStyle/>
          <a:p>
            <a:pPr marL="0" indent="0">
              <a:buNone/>
            </a:pPr>
            <a:r>
              <a:rPr lang="en-US" sz="2000" dirty="0"/>
              <a:t>approach = Group(</a:t>
            </a:r>
          </a:p>
          <a:p>
            <a:pPr marL="0" indent="0">
              <a:buNone/>
            </a:pPr>
            <a:r>
              <a:rPr lang="en-US" sz="2000" dirty="0"/>
              <a:t>    murta2014a, pimentel2015a, pimentel2016a, pimentel2017a, </a:t>
            </a:r>
          </a:p>
          <a:p>
            <a:pPr marL="0" indent="0">
              <a:buNone/>
            </a:pPr>
            <a:r>
              <a:rPr lang="en-US" sz="2000" dirty="0"/>
              <a:t>    display="no  Work  flow",</a:t>
            </a:r>
          </a:p>
          <a:p>
            <a:pPr marL="0" indent="0">
              <a:buNone/>
            </a:pPr>
            <a:r>
              <a:rPr lang="en-US" sz="2000" dirty="0"/>
              <a:t>    </a:t>
            </a:r>
            <a:r>
              <a:rPr lang="en-US" sz="2000" dirty="0" err="1"/>
              <a:t>approach_name</a:t>
            </a:r>
            <a:r>
              <a:rPr lang="en-US" sz="2000" dirty="0"/>
              <a:t>="</a:t>
            </a:r>
            <a:r>
              <a:rPr lang="en-US" sz="2000" dirty="0" err="1"/>
              <a:t>noWorkflow</a:t>
            </a:r>
            <a:r>
              <a:rPr lang="en-US" sz="2000" dirty="0"/>
              <a:t>",</a:t>
            </a:r>
          </a:p>
          <a:p>
            <a:pPr marL="0" indent="0">
              <a:buNone/>
            </a:pPr>
            <a:r>
              <a:rPr lang="en-US" sz="2000" dirty="0"/>
              <a:t>    _cite=False,</a:t>
            </a:r>
          </a:p>
          <a:p>
            <a:pPr marL="0" indent="0">
              <a:buNone/>
            </a:pPr>
            <a:r>
              <a:rPr lang="en-US" sz="2000" dirty="0"/>
              <a:t>    _meta=[</a:t>
            </a:r>
            <a:r>
              <a:rPr lang="en-US" sz="2000" dirty="0" err="1"/>
              <a:t>dict</a:t>
            </a:r>
            <a:r>
              <a:rPr lang="en-US" sz="2000" dirty="0"/>
              <a:t>(</a:t>
            </a:r>
          </a:p>
          <a:p>
            <a:pPr marL="0" indent="0">
              <a:buNone/>
            </a:pPr>
            <a:r>
              <a:rPr lang="en-US" sz="2000" dirty="0"/>
              <a:t>        target=PYTHON,</a:t>
            </a:r>
          </a:p>
          <a:p>
            <a:pPr marL="0" indent="0">
              <a:buNone/>
            </a:pPr>
            <a:r>
              <a:rPr lang="en-US" sz="2000" dirty="0"/>
              <a:t>    )],</a:t>
            </a:r>
          </a:p>
          <a:p>
            <a:pPr marL="0" indent="0">
              <a:buNone/>
            </a:pPr>
            <a:r>
              <a:rPr lang="en-US" sz="2000" dirty="0"/>
              <a:t>    _about="""</a:t>
            </a:r>
          </a:p>
          <a:p>
            <a:pPr marL="0" indent="0">
              <a:buNone/>
            </a:pPr>
            <a:r>
              <a:rPr lang="en-US" sz="2000" dirty="0"/>
              <a:t>        &lt;p&gt;</a:t>
            </a:r>
          </a:p>
          <a:p>
            <a:pPr marL="0" indent="0">
              <a:buNone/>
            </a:pPr>
            <a:r>
              <a:rPr lang="en-US" sz="2000" dirty="0"/>
              <a:t>            </a:t>
            </a:r>
            <a:r>
              <a:rPr lang="en-US" sz="2000" dirty="0" err="1"/>
              <a:t>noWorkflow</a:t>
            </a:r>
            <a:r>
              <a:rPr lang="en-US" sz="2000" dirty="0"/>
              <a:t> (&lt;a </a:t>
            </a:r>
            <a:r>
              <a:rPr lang="en-US" sz="2000" dirty="0" err="1"/>
              <a:t>href</a:t>
            </a:r>
            <a:r>
              <a:rPr lang="en-US" sz="2000" dirty="0"/>
              <a:t>="#murta2014a" class="reference"&gt;murta2014a&lt;/a&gt;; &lt;a </a:t>
            </a:r>
            <a:r>
              <a:rPr lang="en-US" sz="2000" dirty="0" err="1"/>
              <a:t>href</a:t>
            </a:r>
            <a:r>
              <a:rPr lang="en-US" sz="2000" dirty="0"/>
              <a:t>="#pimentel2015a" class="reference"&gt;pimentel2015a&lt;/a&gt;) captures provenance from Python scripts.</a:t>
            </a:r>
          </a:p>
          <a:p>
            <a:pPr marL="0" indent="0">
              <a:buNone/>
            </a:pPr>
            <a:r>
              <a:rPr lang="en-US" sz="2000" dirty="0"/>
              <a:t>        &lt;/p&gt;</a:t>
            </a:r>
          </a:p>
          <a:p>
            <a:pPr marL="0" indent="0">
              <a:buNone/>
            </a:pPr>
            <a:r>
              <a:rPr lang="en-US" sz="2000" dirty="0"/>
              <a:t>    """,</a:t>
            </a:r>
          </a:p>
          <a:p>
            <a:pPr marL="0" indent="0">
              <a:buNone/>
            </a:pPr>
            <a:r>
              <a:rPr lang="en-US" sz="2000" dirty="0"/>
              <a:t>)</a:t>
            </a:r>
          </a:p>
        </p:txBody>
      </p:sp>
      <p:sp>
        <p:nvSpPr>
          <p:cNvPr id="9" name="Rectangle 8">
            <a:extLst>
              <a:ext uri="{FF2B5EF4-FFF2-40B4-BE49-F238E27FC236}">
                <a16:creationId xmlns:a16="http://schemas.microsoft.com/office/drawing/2014/main" id="{FE1F4D34-B6BC-4DEC-A5D2-EB6F41587CD9}"/>
              </a:ext>
            </a:extLst>
          </p:cNvPr>
          <p:cNvSpPr/>
          <p:nvPr/>
        </p:nvSpPr>
        <p:spPr>
          <a:xfrm>
            <a:off x="304800" y="1752600"/>
            <a:ext cx="6172200"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6F7101E-E022-4907-8692-1586959DCE18}"/>
              </a:ext>
            </a:extLst>
          </p:cNvPr>
          <p:cNvSpPr txBox="1"/>
          <p:nvPr/>
        </p:nvSpPr>
        <p:spPr>
          <a:xfrm>
            <a:off x="6477000" y="1737442"/>
            <a:ext cx="1589922" cy="369332"/>
          </a:xfrm>
          <a:prstGeom prst="rect">
            <a:avLst/>
          </a:prstGeom>
          <a:noFill/>
        </p:spPr>
        <p:txBody>
          <a:bodyPr wrap="none" rtlCol="0">
            <a:spAutoFit/>
          </a:bodyPr>
          <a:lstStyle/>
          <a:p>
            <a:r>
              <a:rPr lang="pt-BR" dirty="0">
                <a:solidFill>
                  <a:schemeClr val="accent1"/>
                </a:solidFill>
              </a:rPr>
              <a:t>Lista de artigos</a:t>
            </a:r>
            <a:endParaRPr lang="en-US" dirty="0">
              <a:solidFill>
                <a:schemeClr val="accent1"/>
              </a:solidFill>
            </a:endParaRPr>
          </a:p>
        </p:txBody>
      </p:sp>
      <p:sp>
        <p:nvSpPr>
          <p:cNvPr id="17" name="Rectangle 16">
            <a:extLst>
              <a:ext uri="{FF2B5EF4-FFF2-40B4-BE49-F238E27FC236}">
                <a16:creationId xmlns:a16="http://schemas.microsoft.com/office/drawing/2014/main" id="{A40FA667-1B78-4E2B-AD76-93A6B8C7B6B7}"/>
              </a:ext>
            </a:extLst>
          </p:cNvPr>
          <p:cNvSpPr/>
          <p:nvPr/>
        </p:nvSpPr>
        <p:spPr>
          <a:xfrm>
            <a:off x="304800" y="2117726"/>
            <a:ext cx="2644186" cy="2786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9A8EB49-C5D6-4B3B-8917-B3CE10DE8BC0}"/>
              </a:ext>
            </a:extLst>
          </p:cNvPr>
          <p:cNvSpPr txBox="1"/>
          <p:nvPr/>
        </p:nvSpPr>
        <p:spPr>
          <a:xfrm>
            <a:off x="2982751" y="2072405"/>
            <a:ext cx="2783134" cy="369332"/>
          </a:xfrm>
          <a:prstGeom prst="rect">
            <a:avLst/>
          </a:prstGeom>
          <a:noFill/>
        </p:spPr>
        <p:txBody>
          <a:bodyPr wrap="none" rtlCol="0">
            <a:spAutoFit/>
          </a:bodyPr>
          <a:lstStyle/>
          <a:p>
            <a:r>
              <a:rPr lang="pt-BR" dirty="0">
                <a:solidFill>
                  <a:schemeClr val="accent1"/>
                </a:solidFill>
              </a:rPr>
              <a:t>Substitui display dos artigos</a:t>
            </a:r>
            <a:endParaRPr lang="en-US" dirty="0">
              <a:solidFill>
                <a:schemeClr val="accent1"/>
              </a:solidFill>
            </a:endParaRPr>
          </a:p>
        </p:txBody>
      </p:sp>
      <p:sp>
        <p:nvSpPr>
          <p:cNvPr id="19" name="TextBox 18">
            <a:extLst>
              <a:ext uri="{FF2B5EF4-FFF2-40B4-BE49-F238E27FC236}">
                <a16:creationId xmlns:a16="http://schemas.microsoft.com/office/drawing/2014/main" id="{95F28AD7-B9BC-4574-8446-6D3DB574CC01}"/>
              </a:ext>
            </a:extLst>
          </p:cNvPr>
          <p:cNvSpPr txBox="1"/>
          <p:nvPr/>
        </p:nvSpPr>
        <p:spPr>
          <a:xfrm>
            <a:off x="3656231" y="2384824"/>
            <a:ext cx="4111960" cy="369332"/>
          </a:xfrm>
          <a:prstGeom prst="rect">
            <a:avLst/>
          </a:prstGeom>
          <a:noFill/>
        </p:spPr>
        <p:txBody>
          <a:bodyPr wrap="none" rtlCol="0">
            <a:spAutoFit/>
          </a:bodyPr>
          <a:lstStyle/>
          <a:p>
            <a:r>
              <a:rPr lang="pt-BR" dirty="0">
                <a:solidFill>
                  <a:schemeClr val="accent1"/>
                </a:solidFill>
              </a:rPr>
              <a:t>Nome que aparece na análise abordagens</a:t>
            </a:r>
            <a:endParaRPr lang="en-US" dirty="0">
              <a:solidFill>
                <a:schemeClr val="accent1"/>
              </a:solidFill>
            </a:endParaRPr>
          </a:p>
        </p:txBody>
      </p:sp>
      <p:sp>
        <p:nvSpPr>
          <p:cNvPr id="20" name="Rectangle 19">
            <a:extLst>
              <a:ext uri="{FF2B5EF4-FFF2-40B4-BE49-F238E27FC236}">
                <a16:creationId xmlns:a16="http://schemas.microsoft.com/office/drawing/2014/main" id="{CAA2868F-B842-4CF1-91C5-8FCC97B2BFC8}"/>
              </a:ext>
            </a:extLst>
          </p:cNvPr>
          <p:cNvSpPr/>
          <p:nvPr/>
        </p:nvSpPr>
        <p:spPr>
          <a:xfrm>
            <a:off x="304800" y="2396417"/>
            <a:ext cx="3352800" cy="346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6F7A5F-35C1-49A8-9697-8C54596B7052}"/>
              </a:ext>
            </a:extLst>
          </p:cNvPr>
          <p:cNvSpPr/>
          <p:nvPr/>
        </p:nvSpPr>
        <p:spPr>
          <a:xfrm>
            <a:off x="308906" y="2742564"/>
            <a:ext cx="1296769" cy="346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5FF605B-CC2A-44DA-9BDA-E5FA30750D0A}"/>
              </a:ext>
            </a:extLst>
          </p:cNvPr>
          <p:cNvSpPr txBox="1"/>
          <p:nvPr/>
        </p:nvSpPr>
        <p:spPr>
          <a:xfrm>
            <a:off x="1568311" y="2721203"/>
            <a:ext cx="5429692" cy="369332"/>
          </a:xfrm>
          <a:prstGeom prst="rect">
            <a:avLst/>
          </a:prstGeom>
          <a:noFill/>
        </p:spPr>
        <p:txBody>
          <a:bodyPr wrap="none" rtlCol="0">
            <a:spAutoFit/>
          </a:bodyPr>
          <a:lstStyle/>
          <a:p>
            <a:r>
              <a:rPr lang="pt-BR" dirty="0">
                <a:solidFill>
                  <a:schemeClr val="accent1"/>
                </a:solidFill>
              </a:rPr>
              <a:t>Adicionar </a:t>
            </a:r>
            <a:r>
              <a:rPr lang="en-US" dirty="0">
                <a:solidFill>
                  <a:schemeClr val="accent1"/>
                </a:solidFill>
              </a:rPr>
              <a:t>\cite{</a:t>
            </a:r>
            <a:r>
              <a:rPr lang="en-US" dirty="0" err="1">
                <a:solidFill>
                  <a:schemeClr val="accent1"/>
                </a:solidFill>
              </a:rPr>
              <a:t>varnames</a:t>
            </a:r>
            <a:r>
              <a:rPr lang="en-US" dirty="0">
                <a:solidFill>
                  <a:schemeClr val="accent1"/>
                </a:solidFill>
              </a:rPr>
              <a:t>} quando </a:t>
            </a:r>
            <a:r>
              <a:rPr lang="en-US" dirty="0" err="1">
                <a:solidFill>
                  <a:schemeClr val="accent1"/>
                </a:solidFill>
              </a:rPr>
              <a:t>usar</a:t>
            </a:r>
            <a:r>
              <a:rPr lang="en-US" dirty="0">
                <a:solidFill>
                  <a:schemeClr val="accent1"/>
                </a:solidFill>
              </a:rPr>
              <a:t> </a:t>
            </a:r>
            <a:r>
              <a:rPr lang="en-US" dirty="0" err="1">
                <a:solidFill>
                  <a:schemeClr val="accent1"/>
                </a:solidFill>
              </a:rPr>
              <a:t>approach_name</a:t>
            </a:r>
            <a:endParaRPr lang="pt-BR" dirty="0">
              <a:solidFill>
                <a:schemeClr val="accent1"/>
              </a:solidFill>
            </a:endParaRPr>
          </a:p>
        </p:txBody>
      </p:sp>
    </p:spTree>
    <p:extLst>
      <p:ext uri="{BB962C8B-B14F-4D97-AF65-F5344CB8AC3E}">
        <p14:creationId xmlns:p14="http://schemas.microsoft.com/office/powerpoint/2010/main" val="232148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Outros tipos de Anotações</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619672" y="3654470"/>
            <a:ext cx="1679530" cy="1679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A3</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572000"/>
            <a:ext cx="434734" cy="369332"/>
          </a:xfrm>
          <a:prstGeom prst="rect">
            <a:avLst/>
          </a:prstGeom>
          <a:noFill/>
        </p:spPr>
        <p:txBody>
          <a:bodyPr wrap="none" rtlCol="0">
            <a:spAutoFit/>
          </a:bodyPr>
          <a:lstStyle/>
          <a:p>
            <a:r>
              <a:rPr lang="pt-BR" dirty="0">
                <a:solidFill>
                  <a:schemeClr val="accent3">
                    <a:lumMod val="75000"/>
                  </a:schemeClr>
                </a:solidFill>
              </a:rPr>
              <a:t>A5</a:t>
            </a:r>
            <a:endParaRPr lang="en-US" dirty="0">
              <a:solidFill>
                <a:schemeClr val="accent3">
                  <a:lumMod val="75000"/>
                </a:schemeClr>
              </a:solidFill>
            </a:endParaRPr>
          </a:p>
        </p:txBody>
      </p:sp>
      <p:sp>
        <p:nvSpPr>
          <p:cNvPr id="18" name="TextBox 17">
            <a:extLst>
              <a:ext uri="{FF2B5EF4-FFF2-40B4-BE49-F238E27FC236}">
                <a16:creationId xmlns:a16="http://schemas.microsoft.com/office/drawing/2014/main" id="{D27FED20-7904-46AB-8D91-CE07D7D710FB}"/>
              </a:ext>
            </a:extLst>
          </p:cNvPr>
          <p:cNvSpPr txBox="1"/>
          <p:nvPr/>
        </p:nvSpPr>
        <p:spPr>
          <a:xfrm>
            <a:off x="5242983" y="4043528"/>
            <a:ext cx="441146" cy="369332"/>
          </a:xfrm>
          <a:prstGeom prst="rect">
            <a:avLst/>
          </a:prstGeom>
          <a:noFill/>
        </p:spPr>
        <p:txBody>
          <a:bodyPr wrap="none" rtlCol="0">
            <a:spAutoFit/>
          </a:bodyPr>
          <a:lstStyle/>
          <a:p>
            <a:r>
              <a:rPr lang="pt-BR" b="1" dirty="0"/>
              <a:t>A1</a:t>
            </a:r>
            <a:endParaRPr lang="en-US" b="1" dirty="0"/>
          </a:p>
        </p:txBody>
      </p:sp>
      <p:sp>
        <p:nvSpPr>
          <p:cNvPr id="15" name="Arrow: Curved Down 14">
            <a:extLst>
              <a:ext uri="{FF2B5EF4-FFF2-40B4-BE49-F238E27FC236}">
                <a16:creationId xmlns:a16="http://schemas.microsoft.com/office/drawing/2014/main" id="{341986FF-1C72-4478-9534-E627EF017C64}"/>
              </a:ext>
            </a:extLst>
          </p:cNvPr>
          <p:cNvSpPr/>
          <p:nvPr/>
        </p:nvSpPr>
        <p:spPr>
          <a:xfrm>
            <a:off x="4267200" y="3481287"/>
            <a:ext cx="2409175"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E7A5BBF-5FA9-4727-9D1D-8C725CB769DD}"/>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21" name="TextBox 20">
            <a:extLst>
              <a:ext uri="{FF2B5EF4-FFF2-40B4-BE49-F238E27FC236}">
                <a16:creationId xmlns:a16="http://schemas.microsoft.com/office/drawing/2014/main" id="{12CEF5CE-6F0B-445D-B499-72BB1FA316D9}"/>
              </a:ext>
            </a:extLst>
          </p:cNvPr>
          <p:cNvSpPr txBox="1"/>
          <p:nvPr/>
        </p:nvSpPr>
        <p:spPr>
          <a:xfrm>
            <a:off x="5241721" y="5318518"/>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16" name="TextBox 15">
            <a:extLst>
              <a:ext uri="{FF2B5EF4-FFF2-40B4-BE49-F238E27FC236}">
                <a16:creationId xmlns:a16="http://schemas.microsoft.com/office/drawing/2014/main" id="{8412A1E4-38B2-47B7-BF1A-79CA7292C6BE}"/>
              </a:ext>
            </a:extLst>
          </p:cNvPr>
          <p:cNvSpPr txBox="1"/>
          <p:nvPr/>
        </p:nvSpPr>
        <p:spPr>
          <a:xfrm>
            <a:off x="4778339" y="2822701"/>
            <a:ext cx="4335546" cy="461665"/>
          </a:xfrm>
          <a:prstGeom prst="rect">
            <a:avLst/>
          </a:prstGeom>
          <a:noFill/>
        </p:spPr>
        <p:txBody>
          <a:bodyPr wrap="none" rtlCol="0">
            <a:spAutoFit/>
          </a:bodyPr>
          <a:lstStyle/>
          <a:p>
            <a:r>
              <a:rPr lang="pt-BR" sz="2400" dirty="0"/>
              <a:t>“Terminei A1 no dia 02/04/2019”</a:t>
            </a:r>
            <a:endParaRPr lang="en-US" sz="2400" dirty="0"/>
          </a:p>
        </p:txBody>
      </p:sp>
      <p:sp>
        <p:nvSpPr>
          <p:cNvPr id="17" name="TextBox 16">
            <a:extLst>
              <a:ext uri="{FF2B5EF4-FFF2-40B4-BE49-F238E27FC236}">
                <a16:creationId xmlns:a16="http://schemas.microsoft.com/office/drawing/2014/main" id="{58524A4C-628F-4B27-B385-AB428211FC58}"/>
              </a:ext>
            </a:extLst>
          </p:cNvPr>
          <p:cNvSpPr txBox="1"/>
          <p:nvPr/>
        </p:nvSpPr>
        <p:spPr>
          <a:xfrm>
            <a:off x="216834" y="4446478"/>
            <a:ext cx="4561505" cy="830997"/>
          </a:xfrm>
          <a:prstGeom prst="rect">
            <a:avLst/>
          </a:prstGeom>
          <a:noFill/>
        </p:spPr>
        <p:txBody>
          <a:bodyPr wrap="none" rtlCol="0">
            <a:spAutoFit/>
          </a:bodyPr>
          <a:lstStyle/>
          <a:p>
            <a:r>
              <a:rPr lang="pt-BR" sz="2400" dirty="0"/>
              <a:t>“A5 pode não ser tão relacionado,</a:t>
            </a:r>
          </a:p>
          <a:p>
            <a:r>
              <a:rPr lang="pt-BR" sz="2400" dirty="0"/>
              <a:t>vou deixar marcado para reavaliar”</a:t>
            </a:r>
            <a:endParaRPr lang="en-US" sz="2400" dirty="0"/>
          </a:p>
        </p:txBody>
      </p:sp>
    </p:spTree>
    <p:extLst>
      <p:ext uri="{BB962C8B-B14F-4D97-AF65-F5344CB8AC3E}">
        <p14:creationId xmlns:p14="http://schemas.microsoft.com/office/powerpoint/2010/main" val="2654467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pt-BR" dirty="0"/>
              <a:t>Código em noworkflow.py</a:t>
            </a:r>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70</a:t>
            </a:fld>
            <a:endParaRPr lang="pt-BR"/>
          </a:p>
        </p:txBody>
      </p:sp>
      <p:sp>
        <p:nvSpPr>
          <p:cNvPr id="13" name="Content Placeholder 2">
            <a:extLst>
              <a:ext uri="{FF2B5EF4-FFF2-40B4-BE49-F238E27FC236}">
                <a16:creationId xmlns:a16="http://schemas.microsoft.com/office/drawing/2014/main" id="{28E3E7F6-5574-4F61-87AF-40B2B187527B}"/>
              </a:ext>
            </a:extLst>
          </p:cNvPr>
          <p:cNvSpPr>
            <a:spLocks noGrp="1"/>
          </p:cNvSpPr>
          <p:nvPr>
            <p:ph idx="1"/>
          </p:nvPr>
        </p:nvSpPr>
        <p:spPr>
          <a:xfrm>
            <a:off x="76200" y="1447801"/>
            <a:ext cx="8991600" cy="5045098"/>
          </a:xfrm>
        </p:spPr>
        <p:txBody>
          <a:bodyPr>
            <a:normAutofit fontScale="92500" lnSpcReduction="10000"/>
          </a:bodyPr>
          <a:lstStyle/>
          <a:p>
            <a:pPr marL="0" indent="0">
              <a:buNone/>
            </a:pPr>
            <a:r>
              <a:rPr lang="en-US" sz="2000" dirty="0"/>
              <a:t>approach = Group(</a:t>
            </a:r>
          </a:p>
          <a:p>
            <a:pPr marL="0" indent="0">
              <a:buNone/>
            </a:pPr>
            <a:r>
              <a:rPr lang="en-US" sz="2000" dirty="0"/>
              <a:t>    murta2014a, pimentel2015a, pimentel2016a, pimentel2017a, </a:t>
            </a:r>
          </a:p>
          <a:p>
            <a:pPr marL="0" indent="0">
              <a:buNone/>
            </a:pPr>
            <a:r>
              <a:rPr lang="en-US" sz="2000" dirty="0"/>
              <a:t>    display="no  Work  flow",</a:t>
            </a:r>
          </a:p>
          <a:p>
            <a:pPr marL="0" indent="0">
              <a:buNone/>
            </a:pPr>
            <a:r>
              <a:rPr lang="en-US" sz="2000" dirty="0"/>
              <a:t>    </a:t>
            </a:r>
            <a:r>
              <a:rPr lang="en-US" sz="2000" dirty="0" err="1"/>
              <a:t>approach_name</a:t>
            </a:r>
            <a:r>
              <a:rPr lang="en-US" sz="2000" dirty="0"/>
              <a:t>="</a:t>
            </a:r>
            <a:r>
              <a:rPr lang="en-US" sz="2000" dirty="0" err="1"/>
              <a:t>noWorkflow</a:t>
            </a:r>
            <a:r>
              <a:rPr lang="en-US" sz="2000" dirty="0"/>
              <a:t>",</a:t>
            </a:r>
          </a:p>
          <a:p>
            <a:pPr marL="0" indent="0">
              <a:buNone/>
            </a:pPr>
            <a:r>
              <a:rPr lang="en-US" sz="2000" dirty="0"/>
              <a:t>    _cite=False,</a:t>
            </a:r>
          </a:p>
          <a:p>
            <a:pPr marL="0" indent="0">
              <a:buNone/>
            </a:pPr>
            <a:r>
              <a:rPr lang="en-US" sz="2000" dirty="0"/>
              <a:t>    _meta=[</a:t>
            </a:r>
            <a:r>
              <a:rPr lang="en-US" sz="2000" dirty="0" err="1"/>
              <a:t>dict</a:t>
            </a:r>
            <a:r>
              <a:rPr lang="en-US" sz="2000" dirty="0"/>
              <a:t>(</a:t>
            </a:r>
          </a:p>
          <a:p>
            <a:pPr marL="0" indent="0">
              <a:buNone/>
            </a:pPr>
            <a:r>
              <a:rPr lang="en-US" sz="2000" dirty="0"/>
              <a:t>        target=PYTHON,</a:t>
            </a:r>
          </a:p>
          <a:p>
            <a:pPr marL="0" indent="0">
              <a:buNone/>
            </a:pPr>
            <a:r>
              <a:rPr lang="en-US" sz="2000" dirty="0"/>
              <a:t>    )],</a:t>
            </a:r>
          </a:p>
          <a:p>
            <a:pPr marL="0" indent="0">
              <a:buNone/>
            </a:pPr>
            <a:r>
              <a:rPr lang="en-US" sz="2000" dirty="0"/>
              <a:t>    _about="""</a:t>
            </a:r>
          </a:p>
          <a:p>
            <a:pPr marL="0" indent="0">
              <a:buNone/>
            </a:pPr>
            <a:r>
              <a:rPr lang="en-US" sz="2000" dirty="0"/>
              <a:t>        &lt;p&gt;</a:t>
            </a:r>
          </a:p>
          <a:p>
            <a:pPr marL="0" indent="0">
              <a:buNone/>
            </a:pPr>
            <a:r>
              <a:rPr lang="en-US" sz="2000" dirty="0"/>
              <a:t>            </a:t>
            </a:r>
            <a:r>
              <a:rPr lang="en-US" sz="2000" dirty="0" err="1"/>
              <a:t>noWorkflow</a:t>
            </a:r>
            <a:r>
              <a:rPr lang="en-US" sz="2000" dirty="0"/>
              <a:t> (&lt;a </a:t>
            </a:r>
            <a:r>
              <a:rPr lang="en-US" sz="2000" dirty="0" err="1"/>
              <a:t>href</a:t>
            </a:r>
            <a:r>
              <a:rPr lang="en-US" sz="2000" dirty="0"/>
              <a:t>="#murta2014a" class="reference"&gt;murta2014a&lt;/a&gt;; &lt;a </a:t>
            </a:r>
            <a:r>
              <a:rPr lang="en-US" sz="2000" dirty="0" err="1"/>
              <a:t>href</a:t>
            </a:r>
            <a:r>
              <a:rPr lang="en-US" sz="2000" dirty="0"/>
              <a:t>="#pimentel2015a" class="reference"&gt;pimentel2015a&lt;/a&gt;) captures provenance from Python scripts.</a:t>
            </a:r>
          </a:p>
          <a:p>
            <a:pPr marL="0" indent="0">
              <a:buNone/>
            </a:pPr>
            <a:r>
              <a:rPr lang="en-US" sz="2000" dirty="0"/>
              <a:t>        &lt;/p&gt;</a:t>
            </a:r>
          </a:p>
          <a:p>
            <a:pPr marL="0" indent="0">
              <a:buNone/>
            </a:pPr>
            <a:r>
              <a:rPr lang="en-US" sz="2000" dirty="0"/>
              <a:t>    """,</a:t>
            </a:r>
          </a:p>
          <a:p>
            <a:pPr marL="0" indent="0">
              <a:buNone/>
            </a:pPr>
            <a:r>
              <a:rPr lang="en-US" sz="2000" dirty="0"/>
              <a:t>)</a:t>
            </a:r>
          </a:p>
        </p:txBody>
      </p:sp>
      <p:sp>
        <p:nvSpPr>
          <p:cNvPr id="23" name="Rectangle 22">
            <a:extLst>
              <a:ext uri="{FF2B5EF4-FFF2-40B4-BE49-F238E27FC236}">
                <a16:creationId xmlns:a16="http://schemas.microsoft.com/office/drawing/2014/main" id="{E96FB089-F2EE-4EC8-B35D-DEA9147709CC}"/>
              </a:ext>
            </a:extLst>
          </p:cNvPr>
          <p:cNvSpPr/>
          <p:nvPr/>
        </p:nvSpPr>
        <p:spPr>
          <a:xfrm>
            <a:off x="88976" y="3083236"/>
            <a:ext cx="2197024" cy="949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8D144E6-0A64-409F-A361-957BD583F7AC}"/>
              </a:ext>
            </a:extLst>
          </p:cNvPr>
          <p:cNvSpPr txBox="1"/>
          <p:nvPr/>
        </p:nvSpPr>
        <p:spPr>
          <a:xfrm>
            <a:off x="2313377" y="3334746"/>
            <a:ext cx="2694777" cy="369332"/>
          </a:xfrm>
          <a:prstGeom prst="rect">
            <a:avLst/>
          </a:prstGeom>
          <a:noFill/>
        </p:spPr>
        <p:txBody>
          <a:bodyPr wrap="none" rtlCol="0">
            <a:spAutoFit/>
          </a:bodyPr>
          <a:lstStyle/>
          <a:p>
            <a:r>
              <a:rPr lang="pt-BR" dirty="0">
                <a:solidFill>
                  <a:schemeClr val="accent1"/>
                </a:solidFill>
              </a:rPr>
              <a:t>Anotações nas abordagens</a:t>
            </a:r>
          </a:p>
        </p:txBody>
      </p:sp>
      <p:sp>
        <p:nvSpPr>
          <p:cNvPr id="25" name="Rectangle 24">
            <a:extLst>
              <a:ext uri="{FF2B5EF4-FFF2-40B4-BE49-F238E27FC236}">
                <a16:creationId xmlns:a16="http://schemas.microsoft.com/office/drawing/2014/main" id="{1D5C149D-9E79-4220-A8DC-D8877C58179E}"/>
              </a:ext>
            </a:extLst>
          </p:cNvPr>
          <p:cNvSpPr/>
          <p:nvPr/>
        </p:nvSpPr>
        <p:spPr>
          <a:xfrm>
            <a:off x="88976" y="4034259"/>
            <a:ext cx="8674024" cy="2093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DF13FE4-7B4F-4239-8ECA-245CB20048C1}"/>
              </a:ext>
            </a:extLst>
          </p:cNvPr>
          <p:cNvSpPr txBox="1"/>
          <p:nvPr/>
        </p:nvSpPr>
        <p:spPr>
          <a:xfrm>
            <a:off x="5008154" y="4079580"/>
            <a:ext cx="3587072" cy="369332"/>
          </a:xfrm>
          <a:prstGeom prst="rect">
            <a:avLst/>
          </a:prstGeom>
          <a:noFill/>
        </p:spPr>
        <p:txBody>
          <a:bodyPr wrap="none" rtlCol="0">
            <a:spAutoFit/>
          </a:bodyPr>
          <a:lstStyle/>
          <a:p>
            <a:r>
              <a:rPr lang="pt-BR" dirty="0">
                <a:solidFill>
                  <a:schemeClr val="accent1"/>
                </a:solidFill>
              </a:rPr>
              <a:t>HTML a ser exportado por notebook</a:t>
            </a:r>
          </a:p>
        </p:txBody>
      </p:sp>
    </p:spTree>
    <p:extLst>
      <p:ext uri="{BB962C8B-B14F-4D97-AF65-F5344CB8AC3E}">
        <p14:creationId xmlns:p14="http://schemas.microsoft.com/office/powerpoint/2010/main" val="3441909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3B612B-D35D-4DFD-B933-FA2AABCA2B9F}"/>
              </a:ext>
            </a:extLst>
          </p:cNvPr>
          <p:cNvSpPr>
            <a:spLocks noGrp="1"/>
          </p:cNvSpPr>
          <p:nvPr>
            <p:ph type="title"/>
          </p:nvPr>
        </p:nvSpPr>
        <p:spPr/>
        <p:txBody>
          <a:bodyPr/>
          <a:lstStyle/>
          <a:p>
            <a:r>
              <a:rPr lang="pt-BR" dirty="0"/>
              <a:t>Biblioteca 1/2</a:t>
            </a:r>
            <a:endParaRPr lang="en-US" dirty="0"/>
          </a:p>
        </p:txBody>
      </p:sp>
      <p:sp>
        <p:nvSpPr>
          <p:cNvPr id="9" name="Content Placeholder 8">
            <a:extLst>
              <a:ext uri="{FF2B5EF4-FFF2-40B4-BE49-F238E27FC236}">
                <a16:creationId xmlns:a16="http://schemas.microsoft.com/office/drawing/2014/main" id="{F23CA9EF-2BBE-4DBD-9123-B9A6FA808E1E}"/>
              </a:ext>
            </a:extLst>
          </p:cNvPr>
          <p:cNvSpPr>
            <a:spLocks noGrp="1"/>
          </p:cNvSpPr>
          <p:nvPr>
            <p:ph sz="half" idx="1"/>
          </p:nvPr>
        </p:nvSpPr>
        <p:spPr/>
        <p:txBody>
          <a:bodyPr>
            <a:normAutofit fontScale="70000" lnSpcReduction="20000"/>
          </a:bodyPr>
          <a:lstStyle/>
          <a:p>
            <a:r>
              <a:rPr lang="pt-BR" dirty="0"/>
              <a:t>approaches</a:t>
            </a:r>
          </a:p>
          <a:p>
            <a:pPr lvl="1"/>
            <a:r>
              <a:rPr lang="pt-BR" b="1" dirty="0"/>
              <a:t>Análise de abordagens</a:t>
            </a:r>
          </a:p>
          <a:p>
            <a:pPr lvl="1"/>
            <a:r>
              <a:rPr lang="pt-BR" dirty="0" err="1"/>
              <a:t>Group</a:t>
            </a:r>
            <a:r>
              <a:rPr lang="pt-BR" dirty="0"/>
              <a:t>, </a:t>
            </a:r>
            <a:r>
              <a:rPr lang="pt-BR" dirty="0" err="1"/>
              <a:t>GroupUnrelated</a:t>
            </a:r>
            <a:r>
              <a:rPr lang="pt-BR" dirty="0"/>
              <a:t>, Item</a:t>
            </a:r>
          </a:p>
          <a:p>
            <a:pPr lvl="1"/>
            <a:r>
              <a:rPr lang="pt-BR" dirty="0" err="1"/>
              <a:t>get_approaches</a:t>
            </a:r>
            <a:r>
              <a:rPr lang="pt-BR" dirty="0"/>
              <a:t>, name, </a:t>
            </a:r>
            <a:r>
              <a:rPr lang="pt-BR" dirty="0" err="1"/>
              <a:t>wcite</a:t>
            </a:r>
            <a:r>
              <a:rPr lang="pt-BR" dirty="0"/>
              <a:t>, </a:t>
            </a:r>
            <a:r>
              <a:rPr lang="pt-BR" dirty="0" err="1"/>
              <a:t>wlatex_name</a:t>
            </a:r>
            <a:r>
              <a:rPr lang="pt-BR" dirty="0"/>
              <a:t>, </a:t>
            </a:r>
            <a:r>
              <a:rPr lang="pt-BR" dirty="0" err="1"/>
              <a:t>wcitea</a:t>
            </a:r>
            <a:endParaRPr lang="pt-BR" dirty="0"/>
          </a:p>
          <a:p>
            <a:r>
              <a:rPr lang="pt-BR" dirty="0" err="1"/>
              <a:t>dbindex</a:t>
            </a:r>
            <a:endParaRPr lang="pt-BR" dirty="0"/>
          </a:p>
          <a:p>
            <a:pPr lvl="1"/>
            <a:r>
              <a:rPr lang="pt-BR" b="1" dirty="0"/>
              <a:t>Funções que dizem onde está cada informação no “BD”</a:t>
            </a:r>
          </a:p>
          <a:p>
            <a:pPr lvl="1"/>
            <a:r>
              <a:rPr lang="pt-BR" dirty="0" err="1"/>
              <a:t>citation_file</a:t>
            </a:r>
            <a:r>
              <a:rPr lang="pt-BR" dirty="0"/>
              <a:t>, </a:t>
            </a:r>
            <a:r>
              <a:rPr lang="pt-BR" dirty="0" err="1"/>
              <a:t>year_file</a:t>
            </a:r>
            <a:r>
              <a:rPr lang="pt-BR" dirty="0"/>
              <a:t>, </a:t>
            </a:r>
            <a:r>
              <a:rPr lang="pt-BR" dirty="0" err="1"/>
              <a:t>places_file</a:t>
            </a:r>
            <a:r>
              <a:rPr lang="pt-BR" dirty="0"/>
              <a:t>, </a:t>
            </a:r>
            <a:r>
              <a:rPr lang="pt-BR" dirty="0" err="1"/>
              <a:t>this_file</a:t>
            </a:r>
            <a:r>
              <a:rPr lang="pt-BR" dirty="0"/>
              <a:t>, </a:t>
            </a:r>
            <a:r>
              <a:rPr lang="pt-BR" dirty="0" err="1"/>
              <a:t>parse_varname</a:t>
            </a:r>
            <a:endParaRPr lang="pt-BR" dirty="0"/>
          </a:p>
          <a:p>
            <a:r>
              <a:rPr lang="pt-BR" dirty="0" err="1"/>
              <a:t>dbmanager</a:t>
            </a:r>
            <a:endParaRPr lang="pt-BR" dirty="0"/>
          </a:p>
          <a:p>
            <a:pPr lvl="1"/>
            <a:r>
              <a:rPr lang="pt-BR" b="1" dirty="0"/>
              <a:t>Inserir, renomear e remover artigos e citações</a:t>
            </a:r>
          </a:p>
          <a:p>
            <a:pPr lvl="1"/>
            <a:r>
              <a:rPr lang="pt-BR" dirty="0" err="1"/>
              <a:t>rename_citation</a:t>
            </a:r>
            <a:r>
              <a:rPr lang="pt-BR" dirty="0"/>
              <a:t>, </a:t>
            </a:r>
            <a:r>
              <a:rPr lang="pt-BR" dirty="0" err="1"/>
              <a:t>insert_citation</a:t>
            </a:r>
            <a:r>
              <a:rPr lang="pt-BR" dirty="0"/>
              <a:t>, </a:t>
            </a:r>
            <a:r>
              <a:rPr lang="pt-BR" dirty="0" err="1"/>
              <a:t>remove_source_citation</a:t>
            </a:r>
            <a:r>
              <a:rPr lang="pt-BR" dirty="0"/>
              <a:t>, </a:t>
            </a:r>
            <a:r>
              <a:rPr lang="pt-BR" dirty="0" err="1"/>
              <a:t>remove_target_citation</a:t>
            </a:r>
            <a:r>
              <a:rPr lang="pt-BR" dirty="0"/>
              <a:t>, </a:t>
            </a:r>
            <a:r>
              <a:rPr lang="pt-BR" dirty="0" err="1"/>
              <a:t>insert_work</a:t>
            </a:r>
            <a:r>
              <a:rPr lang="pt-BR" dirty="0"/>
              <a:t>, </a:t>
            </a:r>
            <a:r>
              <a:rPr lang="pt-BR" dirty="0" err="1"/>
              <a:t>rename_work</a:t>
            </a:r>
            <a:r>
              <a:rPr lang="pt-BR" dirty="0"/>
              <a:t>, </a:t>
            </a:r>
            <a:r>
              <a:rPr lang="pt-BR" dirty="0" err="1"/>
              <a:t>set_atribute</a:t>
            </a:r>
            <a:r>
              <a:rPr lang="pt-BR" dirty="0"/>
              <a:t>, </a:t>
            </a:r>
            <a:r>
              <a:rPr lang="pt-BR" dirty="0" err="1"/>
              <a:t>insert</a:t>
            </a:r>
            <a:endParaRPr lang="pt-BR" dirty="0"/>
          </a:p>
          <a:p>
            <a:pPr lvl="1"/>
            <a:endParaRPr lang="pt-BR" dirty="0"/>
          </a:p>
          <a:p>
            <a:pPr marL="0" indent="0">
              <a:buNone/>
            </a:pPr>
            <a:endParaRPr lang="en-US" dirty="0"/>
          </a:p>
        </p:txBody>
      </p:sp>
      <p:sp>
        <p:nvSpPr>
          <p:cNvPr id="8" name="Text Placeholder 7">
            <a:extLst>
              <a:ext uri="{FF2B5EF4-FFF2-40B4-BE49-F238E27FC236}">
                <a16:creationId xmlns:a16="http://schemas.microsoft.com/office/drawing/2014/main" id="{4FD3EAC8-470D-4499-B2F6-5FB45046F888}"/>
              </a:ext>
            </a:extLst>
          </p:cNvPr>
          <p:cNvSpPr>
            <a:spLocks noGrp="1"/>
          </p:cNvSpPr>
          <p:nvPr>
            <p:ph sz="half" idx="2"/>
          </p:nvPr>
        </p:nvSpPr>
        <p:spPr>
          <a:xfrm>
            <a:off x="4648200" y="1600200"/>
            <a:ext cx="4191000" cy="4800600"/>
          </a:xfrm>
        </p:spPr>
        <p:txBody>
          <a:bodyPr>
            <a:normAutofit fontScale="70000" lnSpcReduction="20000"/>
          </a:bodyPr>
          <a:lstStyle/>
          <a:p>
            <a:r>
              <a:rPr lang="pt-BR" dirty="0" err="1"/>
              <a:t>graph</a:t>
            </a:r>
            <a:endParaRPr lang="pt-BR" dirty="0"/>
          </a:p>
          <a:p>
            <a:pPr lvl="1"/>
            <a:r>
              <a:rPr lang="en-US" b="1" dirty="0" err="1"/>
              <a:t>Configuração</a:t>
            </a:r>
            <a:r>
              <a:rPr lang="en-US" b="1" dirty="0"/>
              <a:t> e </a:t>
            </a:r>
            <a:r>
              <a:rPr lang="en-US" b="1" dirty="0" err="1"/>
              <a:t>criação</a:t>
            </a:r>
            <a:r>
              <a:rPr lang="en-US" b="1" dirty="0"/>
              <a:t> de </a:t>
            </a:r>
            <a:r>
              <a:rPr lang="en-US" b="1" dirty="0" err="1"/>
              <a:t>grafo</a:t>
            </a:r>
            <a:r>
              <a:rPr lang="en-US" b="1" dirty="0"/>
              <a:t> de </a:t>
            </a:r>
            <a:r>
              <a:rPr lang="en-US" b="1" dirty="0" err="1"/>
              <a:t>citações</a:t>
            </a:r>
            <a:endParaRPr lang="en-US" b="1" dirty="0"/>
          </a:p>
          <a:p>
            <a:pPr lvl="1"/>
            <a:r>
              <a:rPr lang="en-US" dirty="0"/>
              <a:t>Graph, </a:t>
            </a:r>
            <a:r>
              <a:rPr lang="en-US" dirty="0" err="1"/>
              <a:t>create_graph</a:t>
            </a:r>
            <a:endParaRPr lang="en-US" dirty="0"/>
          </a:p>
          <a:p>
            <a:r>
              <a:rPr lang="en-US" dirty="0" err="1"/>
              <a:t>jupyter_utils</a:t>
            </a:r>
            <a:endParaRPr lang="en-US" dirty="0"/>
          </a:p>
          <a:p>
            <a:pPr lvl="1"/>
            <a:r>
              <a:rPr lang="en-US" b="1" dirty="0" err="1"/>
              <a:t>Botões</a:t>
            </a:r>
            <a:r>
              <a:rPr lang="en-US" b="1" dirty="0"/>
              <a:t> e </a:t>
            </a:r>
            <a:r>
              <a:rPr lang="en-US" b="1" dirty="0" err="1"/>
              <a:t>células</a:t>
            </a:r>
            <a:r>
              <a:rPr lang="en-US" b="1" dirty="0"/>
              <a:t> para </a:t>
            </a:r>
            <a:r>
              <a:rPr lang="en-US" b="1" dirty="0" err="1"/>
              <a:t>jupyter</a:t>
            </a:r>
            <a:endParaRPr lang="en-US" b="1" dirty="0"/>
          </a:p>
          <a:p>
            <a:pPr lvl="1"/>
            <a:r>
              <a:rPr lang="en-US" dirty="0" err="1"/>
              <a:t>display_cell</a:t>
            </a:r>
            <a:r>
              <a:rPr lang="en-US" dirty="0"/>
              <a:t>, </a:t>
            </a:r>
            <a:r>
              <a:rPr lang="en-US" dirty="0" err="1"/>
              <a:t>idisplay</a:t>
            </a:r>
            <a:r>
              <a:rPr lang="en-US" dirty="0"/>
              <a:t>, </a:t>
            </a:r>
            <a:r>
              <a:rPr lang="en-US" dirty="0" err="1"/>
              <a:t>new_button</a:t>
            </a:r>
            <a:r>
              <a:rPr lang="en-US" dirty="0"/>
              <a:t>, </a:t>
            </a:r>
            <a:r>
              <a:rPr lang="en-US" dirty="0" err="1"/>
              <a:t>work_button</a:t>
            </a:r>
            <a:endParaRPr lang="en-US" dirty="0"/>
          </a:p>
          <a:p>
            <a:r>
              <a:rPr lang="en-US" dirty="0"/>
              <a:t>models</a:t>
            </a:r>
          </a:p>
          <a:p>
            <a:pPr lvl="1"/>
            <a:r>
              <a:rPr lang="en-US" b="1" dirty="0"/>
              <a:t>Classes de dados</a:t>
            </a:r>
          </a:p>
          <a:p>
            <a:pPr lvl="1"/>
            <a:r>
              <a:rPr lang="en-US" dirty="0"/>
              <a:t>Place, Work, Site, Email, Citation, Database</a:t>
            </a:r>
          </a:p>
          <a:p>
            <a:r>
              <a:rPr lang="en-US" dirty="0"/>
              <a:t>operations</a:t>
            </a:r>
          </a:p>
          <a:p>
            <a:pPr lvl="1"/>
            <a:r>
              <a:rPr lang="en-US" b="1" dirty="0" err="1"/>
              <a:t>Operações</a:t>
            </a:r>
            <a:r>
              <a:rPr lang="en-US" b="1" dirty="0"/>
              <a:t> de </a:t>
            </a:r>
            <a:r>
              <a:rPr lang="en-US" b="1" dirty="0" err="1"/>
              <a:t>busca</a:t>
            </a:r>
            <a:r>
              <a:rPr lang="en-US" b="1" dirty="0"/>
              <a:t> e </a:t>
            </a:r>
            <a:r>
              <a:rPr lang="en-US" b="1" dirty="0" err="1"/>
              <a:t>acesso</a:t>
            </a:r>
            <a:endParaRPr lang="en-US" b="1" dirty="0"/>
          </a:p>
          <a:p>
            <a:pPr lvl="1"/>
            <a:r>
              <a:rPr lang="en-US" b="1" dirty="0"/>
              <a:t>reload, </a:t>
            </a:r>
            <a:r>
              <a:rPr lang="en-US" dirty="0" err="1"/>
              <a:t>load_work</a:t>
            </a:r>
            <a:r>
              <a:rPr lang="en-US" dirty="0"/>
              <a:t>, </a:t>
            </a:r>
            <a:r>
              <a:rPr lang="en-US" dirty="0" err="1"/>
              <a:t>load_citations</a:t>
            </a:r>
            <a:r>
              <a:rPr lang="en-US" dirty="0"/>
              <a:t>, </a:t>
            </a:r>
            <a:r>
              <a:rPr lang="en-US" dirty="0" err="1"/>
              <a:t>load_work_map</a:t>
            </a:r>
            <a:r>
              <a:rPr lang="en-US" dirty="0"/>
              <a:t>, </a:t>
            </a:r>
            <a:r>
              <a:rPr lang="en-US" b="1" dirty="0" err="1"/>
              <a:t>work_by_varname</a:t>
            </a:r>
            <a:r>
              <a:rPr lang="en-US" dirty="0"/>
              <a:t>, </a:t>
            </a:r>
            <a:r>
              <a:rPr lang="en-US" dirty="0" err="1"/>
              <a:t>work_to_bibtex</a:t>
            </a:r>
            <a:r>
              <a:rPr lang="en-US" dirty="0"/>
              <a:t>, </a:t>
            </a:r>
            <a:r>
              <a:rPr lang="en-US" dirty="0" err="1"/>
              <a:t>find_citation</a:t>
            </a:r>
            <a:r>
              <a:rPr lang="en-US" dirty="0"/>
              <a:t>, find</a:t>
            </a:r>
          </a:p>
          <a:p>
            <a:pPr lvl="1"/>
            <a:r>
              <a:rPr lang="en-US" b="1" dirty="0" err="1"/>
              <a:t>metakey</a:t>
            </a:r>
            <a:r>
              <a:rPr lang="en-US" b="1" dirty="0"/>
              <a:t>, </a:t>
            </a:r>
            <a:r>
              <a:rPr lang="en-US" b="1" dirty="0" err="1"/>
              <a:t>metakey_title</a:t>
            </a:r>
            <a:endParaRPr lang="en-US" b="1" dirty="0"/>
          </a:p>
        </p:txBody>
      </p:sp>
      <p:sp>
        <p:nvSpPr>
          <p:cNvPr id="4" name="Date Placeholder 3">
            <a:extLst>
              <a:ext uri="{FF2B5EF4-FFF2-40B4-BE49-F238E27FC236}">
                <a16:creationId xmlns:a16="http://schemas.microsoft.com/office/drawing/2014/main" id="{69802F80-B28E-410D-896D-1ECDA38FBBC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87D6E057-4AE7-4B2E-8058-421EA3B35D64}"/>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DF8D820-AFAF-4190-932A-0BD55B2FA7E5}"/>
              </a:ext>
            </a:extLst>
          </p:cNvPr>
          <p:cNvSpPr>
            <a:spLocks noGrp="1"/>
          </p:cNvSpPr>
          <p:nvPr>
            <p:ph type="sldNum" sz="quarter" idx="12"/>
          </p:nvPr>
        </p:nvSpPr>
        <p:spPr/>
        <p:txBody>
          <a:bodyPr/>
          <a:lstStyle/>
          <a:p>
            <a:fld id="{0AAA623A-5D3C-471A-939B-3DC944CAB218}" type="slidenum">
              <a:rPr lang="pt-BR" smtClean="0"/>
              <a:pPr/>
              <a:t>71</a:t>
            </a:fld>
            <a:endParaRPr lang="pt-BR"/>
          </a:p>
        </p:txBody>
      </p:sp>
      <p:sp>
        <p:nvSpPr>
          <p:cNvPr id="2" name="TextBox 1">
            <a:extLst>
              <a:ext uri="{FF2B5EF4-FFF2-40B4-BE49-F238E27FC236}">
                <a16:creationId xmlns:a16="http://schemas.microsoft.com/office/drawing/2014/main" id="{31BB849C-D2D8-48C8-97D7-44F91BFB1559}"/>
              </a:ext>
            </a:extLst>
          </p:cNvPr>
          <p:cNvSpPr txBox="1"/>
          <p:nvPr/>
        </p:nvSpPr>
        <p:spPr>
          <a:xfrm>
            <a:off x="493247" y="1096588"/>
            <a:ext cx="2501198" cy="369332"/>
          </a:xfrm>
          <a:prstGeom prst="rect">
            <a:avLst/>
          </a:prstGeom>
          <a:noFill/>
        </p:spPr>
        <p:txBody>
          <a:bodyPr wrap="none" rtlCol="0">
            <a:spAutoFit/>
          </a:bodyPr>
          <a:lstStyle/>
          <a:p>
            <a:r>
              <a:rPr lang="pt-BR" dirty="0" err="1"/>
              <a:t>from</a:t>
            </a:r>
            <a:r>
              <a:rPr lang="pt-BR" dirty="0"/>
              <a:t> </a:t>
            </a:r>
            <a:r>
              <a:rPr lang="pt-BR" dirty="0" err="1"/>
              <a:t>snowballing</a:t>
            </a:r>
            <a:r>
              <a:rPr lang="pt-BR" dirty="0"/>
              <a:t> </a:t>
            </a:r>
            <a:r>
              <a:rPr lang="pt-BR" dirty="0" err="1"/>
              <a:t>import</a:t>
            </a:r>
            <a:endParaRPr lang="en-US" dirty="0"/>
          </a:p>
        </p:txBody>
      </p:sp>
    </p:spTree>
    <p:extLst>
      <p:ext uri="{BB962C8B-B14F-4D97-AF65-F5344CB8AC3E}">
        <p14:creationId xmlns:p14="http://schemas.microsoft.com/office/powerpoint/2010/main" val="2293164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3B612B-D35D-4DFD-B933-FA2AABCA2B9F}"/>
              </a:ext>
            </a:extLst>
          </p:cNvPr>
          <p:cNvSpPr>
            <a:spLocks noGrp="1"/>
          </p:cNvSpPr>
          <p:nvPr>
            <p:ph type="title"/>
          </p:nvPr>
        </p:nvSpPr>
        <p:spPr/>
        <p:txBody>
          <a:bodyPr/>
          <a:lstStyle/>
          <a:p>
            <a:r>
              <a:rPr lang="pt-BR" dirty="0"/>
              <a:t>Biblioteca 2/2</a:t>
            </a:r>
            <a:endParaRPr lang="en-US" dirty="0"/>
          </a:p>
        </p:txBody>
      </p:sp>
      <p:sp>
        <p:nvSpPr>
          <p:cNvPr id="9" name="Content Placeholder 8">
            <a:extLst>
              <a:ext uri="{FF2B5EF4-FFF2-40B4-BE49-F238E27FC236}">
                <a16:creationId xmlns:a16="http://schemas.microsoft.com/office/drawing/2014/main" id="{F23CA9EF-2BBE-4DBD-9123-B9A6FA808E1E}"/>
              </a:ext>
            </a:extLst>
          </p:cNvPr>
          <p:cNvSpPr>
            <a:spLocks noGrp="1"/>
          </p:cNvSpPr>
          <p:nvPr>
            <p:ph sz="half" idx="1"/>
          </p:nvPr>
        </p:nvSpPr>
        <p:spPr/>
        <p:txBody>
          <a:bodyPr>
            <a:normAutofit fontScale="77500" lnSpcReduction="20000"/>
          </a:bodyPr>
          <a:lstStyle/>
          <a:p>
            <a:r>
              <a:rPr lang="pt-BR" dirty="0"/>
              <a:t>scholar</a:t>
            </a:r>
          </a:p>
          <a:p>
            <a:pPr lvl="1"/>
            <a:r>
              <a:rPr lang="pt-BR" b="1" dirty="0"/>
              <a:t>Biblioteca scholar.py original</a:t>
            </a:r>
          </a:p>
          <a:p>
            <a:r>
              <a:rPr lang="pt-BR" dirty="0" err="1"/>
              <a:t>selenium_scholar</a:t>
            </a:r>
            <a:endParaRPr lang="pt-BR" dirty="0"/>
          </a:p>
          <a:p>
            <a:pPr lvl="1"/>
            <a:r>
              <a:rPr lang="pt-BR" b="1" dirty="0" err="1"/>
              <a:t>Reimplementação</a:t>
            </a:r>
            <a:r>
              <a:rPr lang="pt-BR" b="1" dirty="0"/>
              <a:t> de parte da scholar.py para usar com </a:t>
            </a:r>
            <a:r>
              <a:rPr lang="pt-BR" b="1" dirty="0" err="1"/>
              <a:t>selenium</a:t>
            </a:r>
            <a:endParaRPr lang="pt-BR" b="1" dirty="0"/>
          </a:p>
          <a:p>
            <a:pPr lvl="1"/>
            <a:r>
              <a:rPr lang="pt-BR" dirty="0" err="1"/>
              <a:t>SeleniumScholarQuerier</a:t>
            </a:r>
            <a:r>
              <a:rPr lang="pt-BR" dirty="0"/>
              <a:t>, </a:t>
            </a:r>
            <a:r>
              <a:rPr lang="pt-BR" dirty="0" err="1"/>
              <a:t>ScholarSettingsTask</a:t>
            </a:r>
            <a:endParaRPr lang="pt-BR" dirty="0"/>
          </a:p>
          <a:p>
            <a:pPr lvl="1"/>
            <a:r>
              <a:rPr lang="pt-BR" dirty="0" err="1"/>
              <a:t>get_scholar_url</a:t>
            </a:r>
            <a:endParaRPr lang="pt-BR" dirty="0"/>
          </a:p>
          <a:p>
            <a:r>
              <a:rPr lang="pt-BR" dirty="0" err="1"/>
              <a:t>utils</a:t>
            </a:r>
            <a:endParaRPr lang="pt-BR" dirty="0"/>
          </a:p>
          <a:p>
            <a:pPr lvl="1"/>
            <a:r>
              <a:rPr lang="pt-BR" b="1" dirty="0"/>
              <a:t>Funções extras</a:t>
            </a:r>
          </a:p>
          <a:p>
            <a:pPr lvl="1"/>
            <a:r>
              <a:rPr lang="pt-BR" dirty="0" err="1"/>
              <a:t>text_y</a:t>
            </a:r>
            <a:r>
              <a:rPr lang="pt-BR" dirty="0"/>
              <a:t>, </a:t>
            </a:r>
            <a:r>
              <a:rPr lang="pt-BR" dirty="0" err="1"/>
              <a:t>multiline_wrap</a:t>
            </a:r>
            <a:r>
              <a:rPr lang="pt-BR" dirty="0"/>
              <a:t>, Point</a:t>
            </a:r>
          </a:p>
          <a:p>
            <a:pPr lvl="1"/>
            <a:r>
              <a:rPr lang="pt-BR" dirty="0" err="1"/>
              <a:t>import_or_reload</a:t>
            </a:r>
            <a:r>
              <a:rPr lang="pt-BR" dirty="0"/>
              <a:t>, </a:t>
            </a:r>
            <a:r>
              <a:rPr lang="pt-BR" dirty="0" err="1"/>
              <a:t>import_submodules</a:t>
            </a:r>
            <a:endParaRPr lang="pt-BR" dirty="0"/>
          </a:p>
          <a:p>
            <a:pPr lvl="1"/>
            <a:r>
              <a:rPr lang="pt-BR" dirty="0"/>
              <a:t>consume, </a:t>
            </a:r>
            <a:r>
              <a:rPr lang="pt-BR" dirty="0" err="1"/>
              <a:t>setitem</a:t>
            </a:r>
            <a:r>
              <a:rPr lang="pt-BR" dirty="0"/>
              <a:t>, </a:t>
            </a:r>
            <a:r>
              <a:rPr lang="pt-BR" dirty="0" err="1"/>
              <a:t>match_any</a:t>
            </a:r>
            <a:endParaRPr lang="pt-BR" dirty="0"/>
          </a:p>
        </p:txBody>
      </p:sp>
      <p:sp>
        <p:nvSpPr>
          <p:cNvPr id="8" name="Text Placeholder 7">
            <a:extLst>
              <a:ext uri="{FF2B5EF4-FFF2-40B4-BE49-F238E27FC236}">
                <a16:creationId xmlns:a16="http://schemas.microsoft.com/office/drawing/2014/main" id="{4FD3EAC8-470D-4499-B2F6-5FB45046F888}"/>
              </a:ext>
            </a:extLst>
          </p:cNvPr>
          <p:cNvSpPr>
            <a:spLocks noGrp="1"/>
          </p:cNvSpPr>
          <p:nvPr>
            <p:ph sz="half" idx="2"/>
          </p:nvPr>
        </p:nvSpPr>
        <p:spPr>
          <a:xfrm>
            <a:off x="4648200" y="1600200"/>
            <a:ext cx="4191000" cy="4800600"/>
          </a:xfrm>
        </p:spPr>
        <p:txBody>
          <a:bodyPr>
            <a:normAutofit fontScale="77500" lnSpcReduction="20000"/>
          </a:bodyPr>
          <a:lstStyle/>
          <a:p>
            <a:r>
              <a:rPr lang="pt-BR" dirty="0" err="1"/>
              <a:t>snowballing</a:t>
            </a:r>
            <a:endParaRPr lang="pt-BR" dirty="0"/>
          </a:p>
          <a:p>
            <a:pPr lvl="1"/>
            <a:r>
              <a:rPr lang="pt-BR" b="1" dirty="0"/>
              <a:t>Widgets usados na etapa de </a:t>
            </a:r>
            <a:r>
              <a:rPr lang="pt-BR" b="1" dirty="0" err="1"/>
              <a:t>snowballing</a:t>
            </a:r>
            <a:endParaRPr lang="pt-BR" b="1" dirty="0"/>
          </a:p>
          <a:p>
            <a:pPr lvl="1"/>
            <a:r>
              <a:rPr lang="pt-BR" dirty="0"/>
              <a:t>Converter: </a:t>
            </a:r>
            <a:r>
              <a:rPr lang="pt-BR" dirty="0" err="1"/>
              <a:t>Insert.ipynb</a:t>
            </a:r>
            <a:r>
              <a:rPr lang="pt-BR" dirty="0"/>
              <a:t>, </a:t>
            </a:r>
            <a:r>
              <a:rPr lang="pt-BR" dirty="0" err="1"/>
              <a:t>Backward.ipynb</a:t>
            </a:r>
            <a:endParaRPr lang="pt-BR" dirty="0"/>
          </a:p>
          <a:p>
            <a:pPr lvl="1"/>
            <a:r>
              <a:rPr lang="pt-BR" dirty="0" err="1"/>
              <a:t>ArticleNavigator</a:t>
            </a:r>
            <a:r>
              <a:rPr lang="pt-BR" dirty="0"/>
              <a:t>: Todos</a:t>
            </a:r>
          </a:p>
          <a:p>
            <a:pPr lvl="1"/>
            <a:r>
              <a:rPr lang="pt-BR" dirty="0" err="1"/>
              <a:t>BackwardSnowballing</a:t>
            </a:r>
            <a:r>
              <a:rPr lang="pt-BR" dirty="0"/>
              <a:t>: </a:t>
            </a:r>
            <a:r>
              <a:rPr lang="pt-BR" dirty="0" err="1"/>
              <a:t>Backward.ipynb</a:t>
            </a:r>
            <a:endParaRPr lang="pt-BR" dirty="0"/>
          </a:p>
          <a:p>
            <a:pPr lvl="1"/>
            <a:r>
              <a:rPr lang="pt-BR" dirty="0" err="1"/>
              <a:t>ForwardSnowballing</a:t>
            </a:r>
            <a:r>
              <a:rPr lang="pt-BR" dirty="0"/>
              <a:t>: </a:t>
            </a:r>
            <a:r>
              <a:rPr lang="pt-BR" dirty="0" err="1"/>
              <a:t>Forward.ipynb</a:t>
            </a:r>
            <a:endParaRPr lang="pt-BR" dirty="0"/>
          </a:p>
          <a:p>
            <a:pPr lvl="1"/>
            <a:r>
              <a:rPr lang="pt-BR" dirty="0" err="1"/>
              <a:t>ScholarUpdate</a:t>
            </a:r>
            <a:r>
              <a:rPr lang="pt-BR" dirty="0"/>
              <a:t>: </a:t>
            </a:r>
            <a:r>
              <a:rPr lang="pt-BR" dirty="0" err="1"/>
              <a:t>Validate.ipynb</a:t>
            </a:r>
            <a:endParaRPr lang="pt-BR" dirty="0"/>
          </a:p>
          <a:p>
            <a:pPr lvl="1"/>
            <a:r>
              <a:rPr lang="pt-BR" dirty="0" err="1"/>
              <a:t>SearchScholar</a:t>
            </a:r>
            <a:r>
              <a:rPr lang="pt-BR" dirty="0"/>
              <a:t>: </a:t>
            </a:r>
            <a:r>
              <a:rPr lang="pt-BR" dirty="0" err="1"/>
              <a:t>SearchScholar.ipynb</a:t>
            </a:r>
            <a:endParaRPr lang="pt-BR" dirty="0"/>
          </a:p>
          <a:p>
            <a:r>
              <a:rPr lang="pt-BR" dirty="0" err="1"/>
              <a:t>strategies</a:t>
            </a:r>
            <a:endParaRPr lang="pt-BR" dirty="0"/>
          </a:p>
          <a:p>
            <a:pPr lvl="1"/>
            <a:r>
              <a:rPr lang="pt-BR" b="1" dirty="0"/>
              <a:t>Análise do processo</a:t>
            </a:r>
          </a:p>
          <a:p>
            <a:pPr lvl="1"/>
            <a:r>
              <a:rPr lang="pt-BR" dirty="0" err="1"/>
              <a:t>State</a:t>
            </a:r>
            <a:r>
              <a:rPr lang="pt-BR" dirty="0"/>
              <a:t>, </a:t>
            </a:r>
            <a:r>
              <a:rPr lang="pt-BR" dirty="0" err="1"/>
              <a:t>Strategy</a:t>
            </a:r>
            <a:endParaRPr lang="pt-BR" dirty="0"/>
          </a:p>
          <a:p>
            <a:endParaRPr lang="pt-BR" dirty="0"/>
          </a:p>
        </p:txBody>
      </p:sp>
      <p:sp>
        <p:nvSpPr>
          <p:cNvPr id="4" name="Date Placeholder 3">
            <a:extLst>
              <a:ext uri="{FF2B5EF4-FFF2-40B4-BE49-F238E27FC236}">
                <a16:creationId xmlns:a16="http://schemas.microsoft.com/office/drawing/2014/main" id="{69802F80-B28E-410D-896D-1ECDA38FBBC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87D6E057-4AE7-4B2E-8058-421EA3B35D64}"/>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DF8D820-AFAF-4190-932A-0BD55B2FA7E5}"/>
              </a:ext>
            </a:extLst>
          </p:cNvPr>
          <p:cNvSpPr>
            <a:spLocks noGrp="1"/>
          </p:cNvSpPr>
          <p:nvPr>
            <p:ph type="sldNum" sz="quarter" idx="12"/>
          </p:nvPr>
        </p:nvSpPr>
        <p:spPr/>
        <p:txBody>
          <a:bodyPr/>
          <a:lstStyle/>
          <a:p>
            <a:fld id="{0AAA623A-5D3C-471A-939B-3DC944CAB218}" type="slidenum">
              <a:rPr lang="pt-BR" smtClean="0"/>
              <a:pPr/>
              <a:t>72</a:t>
            </a:fld>
            <a:endParaRPr lang="pt-BR"/>
          </a:p>
        </p:txBody>
      </p:sp>
      <p:sp>
        <p:nvSpPr>
          <p:cNvPr id="2" name="TextBox 1">
            <a:extLst>
              <a:ext uri="{FF2B5EF4-FFF2-40B4-BE49-F238E27FC236}">
                <a16:creationId xmlns:a16="http://schemas.microsoft.com/office/drawing/2014/main" id="{31BB849C-D2D8-48C8-97D7-44F91BFB1559}"/>
              </a:ext>
            </a:extLst>
          </p:cNvPr>
          <p:cNvSpPr txBox="1"/>
          <p:nvPr/>
        </p:nvSpPr>
        <p:spPr>
          <a:xfrm>
            <a:off x="493247" y="1096588"/>
            <a:ext cx="2501198" cy="369332"/>
          </a:xfrm>
          <a:prstGeom prst="rect">
            <a:avLst/>
          </a:prstGeom>
          <a:noFill/>
        </p:spPr>
        <p:txBody>
          <a:bodyPr wrap="none" rtlCol="0">
            <a:spAutoFit/>
          </a:bodyPr>
          <a:lstStyle/>
          <a:p>
            <a:r>
              <a:rPr lang="pt-BR" dirty="0" err="1"/>
              <a:t>from</a:t>
            </a:r>
            <a:r>
              <a:rPr lang="pt-BR" dirty="0"/>
              <a:t> </a:t>
            </a:r>
            <a:r>
              <a:rPr lang="pt-BR" dirty="0" err="1"/>
              <a:t>snowballing</a:t>
            </a:r>
            <a:r>
              <a:rPr lang="pt-BR" dirty="0"/>
              <a:t> </a:t>
            </a:r>
            <a:r>
              <a:rPr lang="pt-BR" dirty="0" err="1"/>
              <a:t>import</a:t>
            </a:r>
            <a:endParaRPr lang="en-US" dirty="0"/>
          </a:p>
        </p:txBody>
      </p:sp>
    </p:spTree>
    <p:extLst>
      <p:ext uri="{BB962C8B-B14F-4D97-AF65-F5344CB8AC3E}">
        <p14:creationId xmlns:p14="http://schemas.microsoft.com/office/powerpoint/2010/main" val="1451304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pt-BR" dirty="0"/>
              <a:t>João Felipe Pimentel</a:t>
            </a:r>
            <a:endParaRPr lang="en-US" dirty="0"/>
          </a:p>
        </p:txBody>
      </p:sp>
      <p:sp>
        <p:nvSpPr>
          <p:cNvPr id="3" name="Title 2"/>
          <p:cNvSpPr>
            <a:spLocks noGrp="1"/>
          </p:cNvSpPr>
          <p:nvPr>
            <p:ph type="title"/>
          </p:nvPr>
        </p:nvSpPr>
        <p:spPr/>
        <p:txBody>
          <a:bodyPr/>
          <a:lstStyle/>
          <a:p>
            <a:r>
              <a:rPr lang="pt-BR" dirty="0"/>
              <a:t>Ferramenta de </a:t>
            </a:r>
            <a:r>
              <a:rPr lang="pt-BR" dirty="0" err="1"/>
              <a:t>Snowballing</a:t>
            </a:r>
            <a:endParaRPr lang="en-US" dirty="0"/>
          </a:p>
        </p:txBody>
      </p:sp>
      <p:sp>
        <p:nvSpPr>
          <p:cNvPr id="4" name="TextBox 3">
            <a:extLst>
              <a:ext uri="{FF2B5EF4-FFF2-40B4-BE49-F238E27FC236}">
                <a16:creationId xmlns:a16="http://schemas.microsoft.com/office/drawing/2014/main" id="{5A23BFB3-8C29-4F1C-B57A-CD76A4A2A9F9}"/>
              </a:ext>
            </a:extLst>
          </p:cNvPr>
          <p:cNvSpPr txBox="1"/>
          <p:nvPr/>
        </p:nvSpPr>
        <p:spPr>
          <a:xfrm>
            <a:off x="3581400" y="3349746"/>
            <a:ext cx="5585183" cy="46166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none" rtlCol="0">
            <a:spAutoFit/>
          </a:bodyPr>
          <a:lstStyle/>
          <a:p>
            <a:r>
              <a:rPr lang="en-US" sz="2400" dirty="0">
                <a:solidFill>
                  <a:schemeClr val="bg1"/>
                </a:solidFill>
              </a:rPr>
              <a:t>https://github.com/JoaoFelipe/snowballing</a:t>
            </a:r>
          </a:p>
        </p:txBody>
      </p:sp>
    </p:spTree>
    <p:extLst>
      <p:ext uri="{BB962C8B-B14F-4D97-AF65-F5344CB8AC3E}">
        <p14:creationId xmlns:p14="http://schemas.microsoft.com/office/powerpoint/2010/main" val="6136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Continuando o Processo</a:t>
            </a:r>
            <a:endParaRPr lang="en-US" dirty="0"/>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pt-BR" dirty="0"/>
              <a:t>A1 está completo, mas A3 e A5 possuem referências e citações</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0B46CA7C-4980-476D-BEFE-5686A207905E}"/>
              </a:ext>
            </a:extLst>
          </p:cNvPr>
          <p:cNvGrpSpPr/>
          <p:nvPr/>
        </p:nvGrpSpPr>
        <p:grpSpPr>
          <a:xfrm>
            <a:off x="3732235" y="3654470"/>
            <a:ext cx="1679530" cy="1679530"/>
            <a:chOff x="3654470" y="3654470"/>
            <a:chExt cx="1679530" cy="1679530"/>
          </a:xfrm>
        </p:grpSpPr>
        <p:sp>
          <p:nvSpPr>
            <p:cNvPr id="8" name="Oval 7">
              <a:extLst>
                <a:ext uri="{FF2B5EF4-FFF2-40B4-BE49-F238E27FC236}">
                  <a16:creationId xmlns:a16="http://schemas.microsoft.com/office/drawing/2014/main" id="{C38A8F0D-AC6A-49CC-A593-1941E044E109}"/>
                </a:ext>
              </a:extLst>
            </p:cNvPr>
            <p:cNvSpPr/>
            <p:nvPr/>
          </p:nvSpPr>
          <p:spPr>
            <a:xfrm>
              <a:off x="3654470" y="3654470"/>
              <a:ext cx="1679530" cy="1679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A3</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4273548" y="4609782"/>
              <a:ext cx="434734" cy="369332"/>
            </a:xfrm>
            <a:prstGeom prst="rect">
              <a:avLst/>
            </a:prstGeom>
            <a:noFill/>
          </p:spPr>
          <p:txBody>
            <a:bodyPr wrap="none" rtlCol="0">
              <a:spAutoFit/>
            </a:bodyPr>
            <a:lstStyle/>
            <a:p>
              <a:r>
                <a:rPr lang="pt-BR" dirty="0"/>
                <a:t>A5</a:t>
              </a:r>
              <a:endParaRPr lang="en-US" dirty="0"/>
            </a:p>
          </p:txBody>
        </p:sp>
        <p:sp>
          <p:nvSpPr>
            <p:cNvPr id="18" name="TextBox 17">
              <a:extLst>
                <a:ext uri="{FF2B5EF4-FFF2-40B4-BE49-F238E27FC236}">
                  <a16:creationId xmlns:a16="http://schemas.microsoft.com/office/drawing/2014/main" id="{D27FED20-7904-46AB-8D91-CE07D7D710FB}"/>
                </a:ext>
              </a:extLst>
            </p:cNvPr>
            <p:cNvSpPr txBox="1"/>
            <p:nvPr/>
          </p:nvSpPr>
          <p:spPr>
            <a:xfrm>
              <a:off x="4277781" y="4043528"/>
              <a:ext cx="441146" cy="369332"/>
            </a:xfrm>
            <a:prstGeom prst="rect">
              <a:avLst/>
            </a:prstGeom>
            <a:noFill/>
          </p:spPr>
          <p:txBody>
            <a:bodyPr wrap="none" rtlCol="0">
              <a:spAutoFit/>
            </a:bodyPr>
            <a:lstStyle/>
            <a:p>
              <a:r>
                <a:rPr lang="pt-BR" b="1" dirty="0"/>
                <a:t>A1</a:t>
              </a:r>
              <a:endParaRPr lang="en-US" b="1" dirty="0"/>
            </a:p>
          </p:txBody>
        </p:sp>
      </p:grpSp>
      <p:sp>
        <p:nvSpPr>
          <p:cNvPr id="21" name="TextBox 20">
            <a:extLst>
              <a:ext uri="{FF2B5EF4-FFF2-40B4-BE49-F238E27FC236}">
                <a16:creationId xmlns:a16="http://schemas.microsoft.com/office/drawing/2014/main" id="{2C1B74B3-0229-40F7-9B3C-7122D932B96B}"/>
              </a:ext>
            </a:extLst>
          </p:cNvPr>
          <p:cNvSpPr txBox="1"/>
          <p:nvPr/>
        </p:nvSpPr>
        <p:spPr>
          <a:xfrm>
            <a:off x="2689466" y="4267614"/>
            <a:ext cx="434734" cy="369332"/>
          </a:xfrm>
          <a:prstGeom prst="rect">
            <a:avLst/>
          </a:prstGeom>
          <a:noFill/>
        </p:spPr>
        <p:txBody>
          <a:bodyPr wrap="none" rtlCol="0">
            <a:spAutoFit/>
          </a:bodyPr>
          <a:lstStyle/>
          <a:p>
            <a:r>
              <a:rPr lang="pt-BR" dirty="0"/>
              <a:t>A7</a:t>
            </a:r>
            <a:endParaRPr lang="en-US" dirty="0"/>
          </a:p>
        </p:txBody>
      </p:sp>
      <p:sp>
        <p:nvSpPr>
          <p:cNvPr id="22" name="TextBox 21">
            <a:extLst>
              <a:ext uri="{FF2B5EF4-FFF2-40B4-BE49-F238E27FC236}">
                <a16:creationId xmlns:a16="http://schemas.microsoft.com/office/drawing/2014/main" id="{C03B4567-79D1-484F-B6C5-4E30FA7508C6}"/>
              </a:ext>
            </a:extLst>
          </p:cNvPr>
          <p:cNvSpPr txBox="1"/>
          <p:nvPr/>
        </p:nvSpPr>
        <p:spPr>
          <a:xfrm>
            <a:off x="2689466" y="4636946"/>
            <a:ext cx="434734" cy="369332"/>
          </a:xfrm>
          <a:prstGeom prst="rect">
            <a:avLst/>
          </a:prstGeom>
          <a:noFill/>
        </p:spPr>
        <p:txBody>
          <a:bodyPr wrap="none" rtlCol="0">
            <a:spAutoFit/>
          </a:bodyPr>
          <a:lstStyle/>
          <a:p>
            <a:r>
              <a:rPr lang="pt-BR" dirty="0"/>
              <a:t>A8</a:t>
            </a:r>
            <a:endParaRPr lang="en-US" dirty="0"/>
          </a:p>
        </p:txBody>
      </p:sp>
      <p:cxnSp>
        <p:nvCxnSpPr>
          <p:cNvPr id="7" name="Straight Arrow Connector 6">
            <a:extLst>
              <a:ext uri="{FF2B5EF4-FFF2-40B4-BE49-F238E27FC236}">
                <a16:creationId xmlns:a16="http://schemas.microsoft.com/office/drawing/2014/main" id="{24DF33DA-6F46-4602-A66D-1D1E172B65D6}"/>
              </a:ext>
            </a:extLst>
          </p:cNvPr>
          <p:cNvCxnSpPr>
            <a:cxnSpLocks/>
            <a:stCxn id="13" idx="1"/>
          </p:cNvCxnSpPr>
          <p:nvPr/>
        </p:nvCxnSpPr>
        <p:spPr>
          <a:xfrm flipH="1">
            <a:off x="3907823" y="4794448"/>
            <a:ext cx="443490" cy="688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CFD7F4-D421-468D-B847-6F014149BA75}"/>
              </a:ext>
            </a:extLst>
          </p:cNvPr>
          <p:cNvCxnSpPr>
            <a:cxnSpLocks/>
            <a:endCxn id="21" idx="3"/>
          </p:cNvCxnSpPr>
          <p:nvPr/>
        </p:nvCxnSpPr>
        <p:spPr>
          <a:xfrm flipH="1" flipV="1">
            <a:off x="3124200" y="4452280"/>
            <a:ext cx="1227113" cy="4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C0C23B-9CAD-44ED-B8CF-CBF17EE5ABFC}"/>
              </a:ext>
            </a:extLst>
          </p:cNvPr>
          <p:cNvCxnSpPr>
            <a:cxnSpLocks/>
            <a:stCxn id="13" idx="1"/>
            <a:endCxn id="22" idx="3"/>
          </p:cNvCxnSpPr>
          <p:nvPr/>
        </p:nvCxnSpPr>
        <p:spPr>
          <a:xfrm flipH="1">
            <a:off x="3124200" y="4794448"/>
            <a:ext cx="1227113" cy="27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F8C6D8-727E-4659-BBCB-0949AEE33932}"/>
              </a:ext>
            </a:extLst>
          </p:cNvPr>
          <p:cNvCxnSpPr>
            <a:cxnSpLocks/>
            <a:stCxn id="13" idx="1"/>
            <a:endCxn id="21" idx="3"/>
          </p:cNvCxnSpPr>
          <p:nvPr/>
        </p:nvCxnSpPr>
        <p:spPr>
          <a:xfrm flipH="1" flipV="1">
            <a:off x="3124200" y="4452280"/>
            <a:ext cx="1227113" cy="34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7E39E2-4142-47EB-9A8D-B07EACEEE10A}"/>
              </a:ext>
            </a:extLst>
          </p:cNvPr>
          <p:cNvSpPr txBox="1"/>
          <p:nvPr/>
        </p:nvSpPr>
        <p:spPr>
          <a:xfrm>
            <a:off x="6019800" y="4648200"/>
            <a:ext cx="434734" cy="369332"/>
          </a:xfrm>
          <a:prstGeom prst="rect">
            <a:avLst/>
          </a:prstGeom>
          <a:noFill/>
        </p:spPr>
        <p:txBody>
          <a:bodyPr wrap="none" rtlCol="0">
            <a:spAutoFit/>
          </a:bodyPr>
          <a:lstStyle/>
          <a:p>
            <a:r>
              <a:rPr lang="pt-BR" dirty="0"/>
              <a:t>A9</a:t>
            </a:r>
            <a:endParaRPr lang="en-US" dirty="0"/>
          </a:p>
        </p:txBody>
      </p:sp>
      <p:cxnSp>
        <p:nvCxnSpPr>
          <p:cNvPr id="38" name="Straight Arrow Connector 37">
            <a:extLst>
              <a:ext uri="{FF2B5EF4-FFF2-40B4-BE49-F238E27FC236}">
                <a16:creationId xmlns:a16="http://schemas.microsoft.com/office/drawing/2014/main" id="{F1A592C2-2978-4B30-9EFA-48A9F522FDCF}"/>
              </a:ext>
            </a:extLst>
          </p:cNvPr>
          <p:cNvCxnSpPr>
            <a:cxnSpLocks/>
          </p:cNvCxnSpPr>
          <p:nvPr/>
        </p:nvCxnSpPr>
        <p:spPr>
          <a:xfrm flipH="1" flipV="1">
            <a:off x="4770840" y="4821612"/>
            <a:ext cx="1325160" cy="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8C8F15-D1B1-4ACE-886A-7E1B5A03E016}"/>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45" name="TextBox 44">
            <a:extLst>
              <a:ext uri="{FF2B5EF4-FFF2-40B4-BE49-F238E27FC236}">
                <a16:creationId xmlns:a16="http://schemas.microsoft.com/office/drawing/2014/main" id="{3699A997-F77D-4715-9808-0A8C47B3B55C}"/>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Tree>
    <p:extLst>
      <p:ext uri="{BB962C8B-B14F-4D97-AF65-F5344CB8AC3E}">
        <p14:creationId xmlns:p14="http://schemas.microsoft.com/office/powerpoint/2010/main" val="406406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Backward</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dirty="0"/>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1848057"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2697195" y="4267200"/>
            <a:ext cx="434734" cy="369332"/>
          </a:xfrm>
          <a:prstGeom prst="rect">
            <a:avLst/>
          </a:prstGeom>
          <a:noFill/>
        </p:spPr>
        <p:txBody>
          <a:bodyPr wrap="none" rtlCol="0">
            <a:spAutoFit/>
          </a:bodyPr>
          <a:lstStyle/>
          <a:p>
            <a:r>
              <a:rPr lang="pt-BR" dirty="0"/>
              <a:t>A5</a:t>
            </a:r>
            <a:endParaRPr lang="en-US" dirty="0"/>
          </a:p>
        </p:txBody>
      </p:sp>
      <p:sp>
        <p:nvSpPr>
          <p:cNvPr id="18" name="TextBox 17">
            <a:extLst>
              <a:ext uri="{FF2B5EF4-FFF2-40B4-BE49-F238E27FC236}">
                <a16:creationId xmlns:a16="http://schemas.microsoft.com/office/drawing/2014/main" id="{D27FED20-7904-46AB-8D91-CE07D7D710FB}"/>
              </a:ext>
            </a:extLst>
          </p:cNvPr>
          <p:cNvSpPr txBox="1"/>
          <p:nvPr/>
        </p:nvSpPr>
        <p:spPr>
          <a:xfrm>
            <a:off x="2693989" y="3657600"/>
            <a:ext cx="441146" cy="369332"/>
          </a:xfrm>
          <a:prstGeom prst="rect">
            <a:avLst/>
          </a:prstGeom>
          <a:noFill/>
        </p:spPr>
        <p:txBody>
          <a:bodyPr wrap="none" rtlCol="0">
            <a:spAutoFit/>
          </a:bodyPr>
          <a:lstStyle/>
          <a:p>
            <a:r>
              <a:rPr lang="pt-BR" b="1" dirty="0"/>
              <a:t>A1</a:t>
            </a:r>
            <a:endParaRPr lang="en-US" b="1" dirty="0"/>
          </a:p>
        </p:txBody>
      </p:sp>
      <p:sp>
        <p:nvSpPr>
          <p:cNvPr id="21" name="TextBox 20">
            <a:extLst>
              <a:ext uri="{FF2B5EF4-FFF2-40B4-BE49-F238E27FC236}">
                <a16:creationId xmlns:a16="http://schemas.microsoft.com/office/drawing/2014/main" id="{2C1B74B3-0229-40F7-9B3C-7122D932B96B}"/>
              </a:ext>
            </a:extLst>
          </p:cNvPr>
          <p:cNvSpPr txBox="1"/>
          <p:nvPr/>
        </p:nvSpPr>
        <p:spPr>
          <a:xfrm>
            <a:off x="2697195" y="4572000"/>
            <a:ext cx="434734" cy="369332"/>
          </a:xfrm>
          <a:prstGeom prst="rect">
            <a:avLst/>
          </a:prstGeom>
          <a:noFill/>
        </p:spPr>
        <p:txBody>
          <a:bodyPr wrap="none" rtlCol="0">
            <a:spAutoFit/>
          </a:bodyPr>
          <a:lstStyle/>
          <a:p>
            <a:r>
              <a:rPr lang="pt-BR" dirty="0">
                <a:solidFill>
                  <a:schemeClr val="accent3">
                    <a:lumMod val="75000"/>
                  </a:schemeClr>
                </a:solidFill>
              </a:rPr>
              <a:t>A7</a:t>
            </a:r>
            <a:endParaRPr lang="en-US" dirty="0">
              <a:solidFill>
                <a:schemeClr val="accent3">
                  <a:lumMod val="75000"/>
                </a:schemeClr>
              </a:solidFill>
            </a:endParaRPr>
          </a:p>
        </p:txBody>
      </p:sp>
      <p:sp>
        <p:nvSpPr>
          <p:cNvPr id="24" name="Arrow: Curved Down 23">
            <a:extLst>
              <a:ext uri="{FF2B5EF4-FFF2-40B4-BE49-F238E27FC236}">
                <a16:creationId xmlns:a16="http://schemas.microsoft.com/office/drawing/2014/main" id="{6B79D241-9A2B-4CFC-AA73-B276DB7582E1}"/>
              </a:ext>
            </a:extLst>
          </p:cNvPr>
          <p:cNvSpPr/>
          <p:nvPr/>
        </p:nvSpPr>
        <p:spPr>
          <a:xfrm flipH="1">
            <a:off x="1280788" y="3071334"/>
            <a:ext cx="2986412"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730E1E33-B152-4074-B6C1-2E20F38780A9}"/>
              </a:ext>
            </a:extLst>
          </p:cNvPr>
          <p:cNvSpPr txBox="1"/>
          <p:nvPr/>
        </p:nvSpPr>
        <p:spPr>
          <a:xfrm>
            <a:off x="2693989" y="3962400"/>
            <a:ext cx="434734" cy="369332"/>
          </a:xfrm>
          <a:prstGeom prst="rect">
            <a:avLst/>
          </a:prstGeom>
          <a:noFill/>
        </p:spPr>
        <p:txBody>
          <a:bodyPr wrap="none" rtlCol="0">
            <a:spAutoFit/>
          </a:bodyPr>
          <a:lstStyle/>
          <a:p>
            <a:r>
              <a:rPr lang="pt-BR" dirty="0"/>
              <a:t>A3</a:t>
            </a:r>
            <a:endParaRPr lang="en-US" dirty="0"/>
          </a:p>
        </p:txBody>
      </p:sp>
      <p:sp>
        <p:nvSpPr>
          <p:cNvPr id="28" name="TextBox 27">
            <a:extLst>
              <a:ext uri="{FF2B5EF4-FFF2-40B4-BE49-F238E27FC236}">
                <a16:creationId xmlns:a16="http://schemas.microsoft.com/office/drawing/2014/main" id="{448F851F-AC4B-4E47-9EC8-30BC79D663B3}"/>
              </a:ext>
            </a:extLst>
          </p:cNvPr>
          <p:cNvSpPr txBox="1"/>
          <p:nvPr/>
        </p:nvSpPr>
        <p:spPr>
          <a:xfrm>
            <a:off x="6028266" y="4641727"/>
            <a:ext cx="434734" cy="369332"/>
          </a:xfrm>
          <a:prstGeom prst="rect">
            <a:avLst/>
          </a:prstGeom>
          <a:noFill/>
        </p:spPr>
        <p:txBody>
          <a:bodyPr wrap="none" rtlCol="0">
            <a:spAutoFit/>
          </a:bodyPr>
          <a:lstStyle/>
          <a:p>
            <a:r>
              <a:rPr lang="pt-BR" dirty="0"/>
              <a:t>A9</a:t>
            </a:r>
            <a:endParaRPr lang="en-US" dirty="0"/>
          </a:p>
        </p:txBody>
      </p:sp>
      <p:cxnSp>
        <p:nvCxnSpPr>
          <p:cNvPr id="29" name="Straight Arrow Connector 28">
            <a:extLst>
              <a:ext uri="{FF2B5EF4-FFF2-40B4-BE49-F238E27FC236}">
                <a16:creationId xmlns:a16="http://schemas.microsoft.com/office/drawing/2014/main" id="{CA1E0188-2074-4307-BBC4-4E8B3A8F25A8}"/>
              </a:ext>
            </a:extLst>
          </p:cNvPr>
          <p:cNvCxnSpPr>
            <a:cxnSpLocks/>
            <a:stCxn id="28" idx="1"/>
            <a:endCxn id="13" idx="3"/>
          </p:cNvCxnSpPr>
          <p:nvPr/>
        </p:nvCxnSpPr>
        <p:spPr>
          <a:xfrm flipH="1" flipV="1">
            <a:off x="3131929" y="4451866"/>
            <a:ext cx="2896337" cy="37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F17DA50-6156-41FB-9EA6-8F1C2DE12499}"/>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4" name="TextBox 33">
            <a:extLst>
              <a:ext uri="{FF2B5EF4-FFF2-40B4-BE49-F238E27FC236}">
                <a16:creationId xmlns:a16="http://schemas.microsoft.com/office/drawing/2014/main" id="{355306AF-D76B-481B-9152-D4B3DEBE7FFC}"/>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5" name="TextBox 34">
            <a:extLst>
              <a:ext uri="{FF2B5EF4-FFF2-40B4-BE49-F238E27FC236}">
                <a16:creationId xmlns:a16="http://schemas.microsoft.com/office/drawing/2014/main" id="{50972550-D12E-47A8-9AB7-BEB32B2FE2DE}"/>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spTree>
    <p:extLst>
      <p:ext uri="{BB962C8B-B14F-4D97-AF65-F5344CB8AC3E}">
        <p14:creationId xmlns:p14="http://schemas.microsoft.com/office/powerpoint/2010/main" val="3975189196"/>
      </p:ext>
    </p:extLst>
  </p:cSld>
  <p:clrMapOvr>
    <a:masterClrMapping/>
  </p:clrMapOvr>
</p:sld>
</file>

<file path=ppt/theme/theme1.xml><?xml version="1.0" encoding="utf-8"?>
<a:theme xmlns:a="http://schemas.openxmlformats.org/drawingml/2006/main" name="GEMSDEW_Templat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A6C58A5E-360E-445A-99EB-03F9358CE985}" vid="{0D91D322-12C9-4CE7-962A-2A035A84DBA2}"/>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ESI template v3</Template>
  <TotalTime>933</TotalTime>
  <Words>4349</Words>
  <Application>Microsoft Office PowerPoint</Application>
  <PresentationFormat>On-screen Show (4:3)</PresentationFormat>
  <Paragraphs>874</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Wingdings</vt:lpstr>
      <vt:lpstr>GEMSDEW_Template</vt:lpstr>
      <vt:lpstr>Ferramenta de Snowballing</vt:lpstr>
      <vt:lpstr>Snowballing</vt:lpstr>
      <vt:lpstr>Citações</vt:lpstr>
      <vt:lpstr>Backward Snowballing</vt:lpstr>
      <vt:lpstr>Anotações</vt:lpstr>
      <vt:lpstr>Forward Snowballing</vt:lpstr>
      <vt:lpstr>Outros tipos de Anotações</vt:lpstr>
      <vt:lpstr>Continuando o Processo</vt:lpstr>
      <vt:lpstr>Backward</vt:lpstr>
      <vt:lpstr>Forward</vt:lpstr>
      <vt:lpstr>Referências e Citações</vt:lpstr>
      <vt:lpstr>Parada</vt:lpstr>
      <vt:lpstr>Desafios</vt:lpstr>
      <vt:lpstr>Ferramenta</vt:lpstr>
      <vt:lpstr>Instalação e Uso</vt:lpstr>
      <vt:lpstr>Estrutura do Projeto</vt:lpstr>
      <vt:lpstr>Estrutura do Projeto</vt:lpstr>
      <vt:lpstr>Estrutura de database</vt:lpstr>
      <vt:lpstr>Código em places.py</vt:lpstr>
      <vt:lpstr>Código em y2014.py</vt:lpstr>
      <vt:lpstr>Código em y2014.py</vt:lpstr>
      <vt:lpstr>Código em y2014.py</vt:lpstr>
      <vt:lpstr>Código em y2014.py</vt:lpstr>
      <vt:lpstr>Código em y2014.py</vt:lpstr>
      <vt:lpstr>Código em y2014.py</vt:lpstr>
      <vt:lpstr>Código em citations/*.py</vt:lpstr>
      <vt:lpstr>Código em citations/*.py</vt:lpstr>
      <vt:lpstr>Estrutura do Projeto</vt:lpstr>
      <vt:lpstr>Insert.ipynb 1/4</vt:lpstr>
      <vt:lpstr>Insert.ipynb 2/4</vt:lpstr>
      <vt:lpstr>Código em places.py</vt:lpstr>
      <vt:lpstr>Insert.ipynb 3/4</vt:lpstr>
      <vt:lpstr>Insert.ipynb 4/4</vt:lpstr>
      <vt:lpstr>Estrutura do Projeto</vt:lpstr>
      <vt:lpstr>SearchScholar.ipynb 1/3</vt:lpstr>
      <vt:lpstr>SearchScholar.ipynb 2/3</vt:lpstr>
      <vt:lpstr>SearchScholar.ipynb 3/3</vt:lpstr>
      <vt:lpstr>Estrutura do Projeto</vt:lpstr>
      <vt:lpstr>Backward.ipynb 1/4</vt:lpstr>
      <vt:lpstr>Backward.ipynb 2/4</vt:lpstr>
      <vt:lpstr>Backward.ipynb 3/4</vt:lpstr>
      <vt:lpstr>Backward.ipynb 4/4</vt:lpstr>
      <vt:lpstr>Estrutura do Projeto</vt:lpstr>
      <vt:lpstr>Validate.ipynb 1/3</vt:lpstr>
      <vt:lpstr>Validate.ipynb 1/3</vt:lpstr>
      <vt:lpstr>Validate.ipynb 2/3</vt:lpstr>
      <vt:lpstr>Validate.ipynb 3/3</vt:lpstr>
      <vt:lpstr>Validate.ipynb 3/3</vt:lpstr>
      <vt:lpstr>Estrutura do Projeto</vt:lpstr>
      <vt:lpstr>Forward.ipynb 1/3</vt:lpstr>
      <vt:lpstr>Forward.ipynb 2/3</vt:lpstr>
      <vt:lpstr>Forward.ipynb 3/3</vt:lpstr>
      <vt:lpstr>Cuidado com os termos do Google Scholar!</vt:lpstr>
      <vt:lpstr>Estrutura do Projeto</vt:lpstr>
      <vt:lpstr>Estrutura do Projeto</vt:lpstr>
      <vt:lpstr>Estrutura de notebooks</vt:lpstr>
      <vt:lpstr>Estrutura de notebooks</vt:lpstr>
      <vt:lpstr>Bibtex.SearchWork.ipynb 1/2</vt:lpstr>
      <vt:lpstr>Bibtex.SearchWork.ipynb 2/2</vt:lpstr>
      <vt:lpstr>Busca Alternativa</vt:lpstr>
      <vt:lpstr>Estrutura de notebooks</vt:lpstr>
      <vt:lpstr>CitationGraph.ipynb</vt:lpstr>
      <vt:lpstr>Estrutura de notebooks</vt:lpstr>
      <vt:lpstr>Place.ipynb</vt:lpstr>
      <vt:lpstr>Estrutura de notebooks</vt:lpstr>
      <vt:lpstr>SnowballingProvenance.ipynb</vt:lpstr>
      <vt:lpstr>Abordagens</vt:lpstr>
      <vt:lpstr>Código em noworkflow.py</vt:lpstr>
      <vt:lpstr>Código em noworkflow.py</vt:lpstr>
      <vt:lpstr>Código em noworkflow.py</vt:lpstr>
      <vt:lpstr>Biblioteca 1/2</vt:lpstr>
      <vt:lpstr>Biblioteca 2/2</vt:lpstr>
      <vt:lpstr>Ferramenta de Snowballing</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Ferramenta de Snowballing</dc:title>
  <dc:creator>João Felipe Nicolaci Pimentel</dc:creator>
  <cp:lastModifiedBy>João Felipe Nicolaci Pimentel</cp:lastModifiedBy>
  <cp:revision>68</cp:revision>
  <dcterms:created xsi:type="dcterms:W3CDTF">2019-03-31T21:02:44Z</dcterms:created>
  <dcterms:modified xsi:type="dcterms:W3CDTF">2019-04-02T04:08:30Z</dcterms:modified>
</cp:coreProperties>
</file>